
<file path=[Content_Types].xml><?xml version="1.0" encoding="utf-8"?>
<Types xmlns="http://schemas.openxmlformats.org/package/2006/content-types">
  <Default Extension="png" ContentType="image/png"/>
  <Default Extension="bin" ContentType="application/vnd.openxmlformats-officedocument.oleObject"/>
  <Default Extension="gif&amp;ehk=" ContentType="image/gif"/>
  <Default Extension="png&amp;ehk=ZCJCYFoWFKnp" ContentType="image/png"/>
  <Default Extension="jpeg" ContentType="image/jpeg"/>
  <Default Extension="emf" ContentType="image/x-emf"/>
  <Default Extension="gif&amp;ehk=qpX9ZjfmSnXGFaEn1dKV1Q&amp;r=0&amp;pid=OfficeInsert" ContentType="image/gif"/>
  <Default Extension="wmf" ContentType="image/x-wmf"/>
  <Default Extension="rels" ContentType="application/vnd.openxmlformats-package.relationships+xml"/>
  <Default Extension="xml" ContentType="application/xml"/>
  <Default Extension="png&amp;ehk=xrcdDQc7lG8IwPSEchlL8Q&amp;r=0&amp;pid=OfficeInsert" ContentType="image/png"/>
  <Default Extension="jpg&amp;ehk=sWgjeceFKj6nHI8UZ3A" ContentType="image/jpeg"/>
  <Default Extension="png&amp;ehk=FqZRNu2HUuJZknrHctj1" ContentType="image/png"/>
  <Default Extension="jpg&amp;ehk=pqWA0" ContentType="image/jpeg"/>
  <Default Extension="JPG&amp;ehk=YLN8R7VIrZ48Zp03fW" ContentType="image/jpeg"/>
  <Default Extension="vml" ContentType="application/vnd.openxmlformats-officedocument.vmlDrawing"/>
  <Default Extension="png&amp;ehk=ppnwqUpck9G" ContentType="image/png"/>
  <Default Extension="jpg" ContentType="image/jpeg"/>
  <Default Extension="png&amp;ehk=BZvDlUycZQyt75j8HleOPw&amp;r=0&amp;pid=OfficeInsert"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2" r:id="rId1"/>
  </p:sldMasterIdLst>
  <p:notesMasterIdLst>
    <p:notesMasterId r:id="rId54"/>
  </p:notesMasterIdLst>
  <p:handoutMasterIdLst>
    <p:handoutMasterId r:id="rId55"/>
  </p:handoutMasterIdLst>
  <p:sldIdLst>
    <p:sldId id="256" r:id="rId2"/>
    <p:sldId id="257" r:id="rId3"/>
    <p:sldId id="258" r:id="rId4"/>
    <p:sldId id="371" r:id="rId5"/>
    <p:sldId id="283" r:id="rId6"/>
    <p:sldId id="302" r:id="rId7"/>
    <p:sldId id="261" r:id="rId8"/>
    <p:sldId id="274" r:id="rId9"/>
    <p:sldId id="276" r:id="rId10"/>
    <p:sldId id="260" r:id="rId11"/>
    <p:sldId id="286" r:id="rId12"/>
    <p:sldId id="287" r:id="rId13"/>
    <p:sldId id="383" r:id="rId14"/>
    <p:sldId id="264" r:id="rId15"/>
    <p:sldId id="404" r:id="rId16"/>
    <p:sldId id="291" r:id="rId17"/>
    <p:sldId id="294" r:id="rId18"/>
    <p:sldId id="288" r:id="rId19"/>
    <p:sldId id="296" r:id="rId20"/>
    <p:sldId id="361" r:id="rId21"/>
    <p:sldId id="293" r:id="rId22"/>
    <p:sldId id="382" r:id="rId23"/>
    <p:sldId id="295" r:id="rId24"/>
    <p:sldId id="297" r:id="rId25"/>
    <p:sldId id="362" r:id="rId26"/>
    <p:sldId id="356" r:id="rId27"/>
    <p:sldId id="357" r:id="rId28"/>
    <p:sldId id="358" r:id="rId29"/>
    <p:sldId id="298" r:id="rId30"/>
    <p:sldId id="399" r:id="rId31"/>
    <p:sldId id="403" r:id="rId32"/>
    <p:sldId id="393" r:id="rId33"/>
    <p:sldId id="394" r:id="rId34"/>
    <p:sldId id="379" r:id="rId35"/>
    <p:sldId id="386" r:id="rId36"/>
    <p:sldId id="390" r:id="rId37"/>
    <p:sldId id="388" r:id="rId38"/>
    <p:sldId id="395" r:id="rId39"/>
    <p:sldId id="396" r:id="rId40"/>
    <p:sldId id="397" r:id="rId41"/>
    <p:sldId id="387" r:id="rId42"/>
    <p:sldId id="389" r:id="rId43"/>
    <p:sldId id="398" r:id="rId44"/>
    <p:sldId id="401" r:id="rId45"/>
    <p:sldId id="402" r:id="rId46"/>
    <p:sldId id="405" r:id="rId47"/>
    <p:sldId id="300" r:id="rId48"/>
    <p:sldId id="342" r:id="rId49"/>
    <p:sldId id="400" r:id="rId50"/>
    <p:sldId id="341" r:id="rId51"/>
    <p:sldId id="324" r:id="rId52"/>
    <p:sldId id="273" r:id="rId5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9304BC4F-18AA-441D-91D8-B3DB8D6A1E4E}">
          <p14:sldIdLst>
            <p14:sldId id="256"/>
            <p14:sldId id="257"/>
            <p14:sldId id="258"/>
            <p14:sldId id="371"/>
            <p14:sldId id="283"/>
            <p14:sldId id="302"/>
            <p14:sldId id="261"/>
            <p14:sldId id="274"/>
            <p14:sldId id="276"/>
            <p14:sldId id="260"/>
            <p14:sldId id="286"/>
            <p14:sldId id="287"/>
            <p14:sldId id="383"/>
            <p14:sldId id="264"/>
            <p14:sldId id="404"/>
            <p14:sldId id="291"/>
            <p14:sldId id="294"/>
            <p14:sldId id="288"/>
            <p14:sldId id="296"/>
            <p14:sldId id="361"/>
            <p14:sldId id="293"/>
            <p14:sldId id="382"/>
            <p14:sldId id="295"/>
            <p14:sldId id="297"/>
            <p14:sldId id="362"/>
            <p14:sldId id="356"/>
            <p14:sldId id="357"/>
            <p14:sldId id="358"/>
            <p14:sldId id="298"/>
            <p14:sldId id="399"/>
            <p14:sldId id="403"/>
            <p14:sldId id="393"/>
            <p14:sldId id="394"/>
            <p14:sldId id="379"/>
            <p14:sldId id="386"/>
            <p14:sldId id="390"/>
            <p14:sldId id="388"/>
            <p14:sldId id="395"/>
            <p14:sldId id="396"/>
            <p14:sldId id="397"/>
            <p14:sldId id="387"/>
            <p14:sldId id="389"/>
            <p14:sldId id="398"/>
            <p14:sldId id="401"/>
            <p14:sldId id="402"/>
            <p14:sldId id="405"/>
          </p14:sldIdLst>
        </p14:section>
        <p14:section name="Untitled Section" id="{07389EA7-8645-47D5-9036-DB93EEEA0D14}">
          <p14:sldIdLst>
            <p14:sldId id="300"/>
            <p14:sldId id="342"/>
            <p14:sldId id="400"/>
            <p14:sldId id="341"/>
            <p14:sldId id="324"/>
            <p14:sldId id="27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BFD"/>
    <a:srgbClr val="90CAF9"/>
    <a:srgbClr val="017DBB"/>
    <a:srgbClr val="027DBB"/>
    <a:srgbClr val="CA2026"/>
    <a:srgbClr val="C82026"/>
    <a:srgbClr val="FDD8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2875" autoAdjust="0"/>
  </p:normalViewPr>
  <p:slideViewPr>
    <p:cSldViewPr snapToGrid="0">
      <p:cViewPr varScale="1">
        <p:scale>
          <a:sx n="83" d="100"/>
          <a:sy n="83" d="100"/>
        </p:scale>
        <p:origin x="1478" y="62"/>
      </p:cViewPr>
      <p:guideLst/>
    </p:cSldViewPr>
  </p:slideViewPr>
  <p:outlineViewPr>
    <p:cViewPr>
      <p:scale>
        <a:sx n="33" d="100"/>
        <a:sy n="33" d="100"/>
      </p:scale>
      <p:origin x="0" y="0"/>
    </p:cViewPr>
    <p:sldLst>
      <p:sld r:id="rId1" collapse="1"/>
    </p:sldLst>
  </p:outlineViewPr>
  <p:notesTextViewPr>
    <p:cViewPr>
      <p:scale>
        <a:sx n="1" d="1"/>
        <a:sy n="1" d="1"/>
      </p:scale>
      <p:origin x="0" y="0"/>
    </p:cViewPr>
  </p:notesTextViewPr>
  <p:sorterViewPr>
    <p:cViewPr>
      <p:scale>
        <a:sx n="90" d="100"/>
        <a:sy n="90" d="100"/>
      </p:scale>
      <p:origin x="0" y="0"/>
    </p:cViewPr>
  </p:sorterViewPr>
  <p:notesViewPr>
    <p:cSldViewPr snapToGrid="0">
      <p:cViewPr varScale="1">
        <p:scale>
          <a:sx n="65" d="100"/>
          <a:sy n="65" d="100"/>
        </p:scale>
        <p:origin x="3154" y="6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_rels/viewProps.xml.rels><?xml version="1.0" encoding="UTF-8" standalone="yes"?>
<Relationships xmlns="http://schemas.openxmlformats.org/package/2006/relationships"><Relationship Id="rId1" Type="http://schemas.openxmlformats.org/officeDocument/2006/relationships/slide" Target="slides/slide2.xml"/></Relationships>
</file>

<file path=ppt/diagrams/_rels/data1.xml.rels><?xml version="1.0" encoding="UTF-8" standalone="yes"?>
<Relationships xmlns="http://schemas.openxmlformats.org/package/2006/relationships"><Relationship Id="rId8" Type="http://schemas.openxmlformats.org/officeDocument/2006/relationships/hyperlink" Target="http://stackoverflow.com/" TargetMode="External"/><Relationship Id="rId3" Type="http://schemas.openxmlformats.org/officeDocument/2006/relationships/image" Target="../media/image69.png&amp;ehk=ppnwqUpck9G"/><Relationship Id="rId7" Type="http://schemas.openxmlformats.org/officeDocument/2006/relationships/image" Target="../media/image71.png"/><Relationship Id="rId2" Type="http://schemas.openxmlformats.org/officeDocument/2006/relationships/hyperlink" Target="http://museumminute.wordpress.com/2012/07/05/vote-for-my-new-twitter-handle/" TargetMode="External"/><Relationship Id="rId1" Type="http://schemas.openxmlformats.org/officeDocument/2006/relationships/image" Target="../media/image68.jpeg"/><Relationship Id="rId6" Type="http://schemas.openxmlformats.org/officeDocument/2006/relationships/hyperlink" Target="https://en.wikipedia.org/wiki/Meetup_(website)" TargetMode="External"/><Relationship Id="rId5" Type="http://schemas.openxmlformats.org/officeDocument/2006/relationships/image" Target="../media/image70.png&amp;ehk=xrcdDQc7lG8IwPSEchlL8Q&amp;r=0&amp;pid=OfficeInsert"/><Relationship Id="rId4" Type="http://schemas.openxmlformats.org/officeDocument/2006/relationships/hyperlink" Target="https://major.io/page/2/" TargetMode="External"/></Relationships>
</file>

<file path=ppt/diagrams/_rels/drawing1.xml.rels><?xml version="1.0" encoding="UTF-8" standalone="yes"?>
<Relationships xmlns="http://schemas.openxmlformats.org/package/2006/relationships"><Relationship Id="rId8" Type="http://schemas.openxmlformats.org/officeDocument/2006/relationships/hyperlink" Target="http://stackoverflow.com/" TargetMode="External"/><Relationship Id="rId3" Type="http://schemas.openxmlformats.org/officeDocument/2006/relationships/image" Target="../media/image69.png&amp;ehk=ppnwqUpck9G"/><Relationship Id="rId7" Type="http://schemas.openxmlformats.org/officeDocument/2006/relationships/image" Target="../media/image71.png"/><Relationship Id="rId2" Type="http://schemas.openxmlformats.org/officeDocument/2006/relationships/hyperlink" Target="http://museumminute.wordpress.com/2012/07/05/vote-for-my-new-twitter-handle/" TargetMode="External"/><Relationship Id="rId1" Type="http://schemas.openxmlformats.org/officeDocument/2006/relationships/image" Target="../media/image68.jpeg"/><Relationship Id="rId6" Type="http://schemas.openxmlformats.org/officeDocument/2006/relationships/hyperlink" Target="https://en.wikipedia.org/wiki/Meetup_(website)" TargetMode="External"/><Relationship Id="rId5" Type="http://schemas.openxmlformats.org/officeDocument/2006/relationships/image" Target="../media/image70.png&amp;ehk=xrcdDQc7lG8IwPSEchlL8Q&amp;r=0&amp;pid=OfficeInsert"/><Relationship Id="rId4" Type="http://schemas.openxmlformats.org/officeDocument/2006/relationships/hyperlink" Target="https://major.io/page/2/" TargetMode="Externa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057F26-3F6D-4307-AD4A-74A380F416EC}" type="doc">
      <dgm:prSet loTypeId="urn:microsoft.com/office/officeart/2005/8/layout/hList7" loCatId="relationship" qsTypeId="urn:microsoft.com/office/officeart/2005/8/quickstyle/simple2" qsCatId="simple" csTypeId="urn:microsoft.com/office/officeart/2005/8/colors/colorful3" csCatId="colorful" phldr="1"/>
      <dgm:spPr/>
      <dgm:t>
        <a:bodyPr/>
        <a:lstStyle/>
        <a:p>
          <a:endParaRPr lang="en-US"/>
        </a:p>
      </dgm:t>
    </dgm:pt>
    <dgm:pt modelId="{CE6BC651-B726-467D-8526-0E9D4AD1C3CD}">
      <dgm:prSet phldrT="[Text]"/>
      <dgm:spPr/>
      <dgm:t>
        <a:bodyPr/>
        <a:lstStyle/>
        <a:p>
          <a:r>
            <a:rPr lang="en-US" dirty="0"/>
            <a:t>Meetup</a:t>
          </a:r>
        </a:p>
      </dgm:t>
    </dgm:pt>
    <dgm:pt modelId="{4238D268-9EB3-4182-8B1B-7F83B216D799}" type="sibTrans" cxnId="{0816FB70-82E9-47DA-AD3E-AF5ECAC31644}">
      <dgm:prSet/>
      <dgm:spPr/>
      <dgm:t>
        <a:bodyPr/>
        <a:lstStyle/>
        <a:p>
          <a:endParaRPr lang="en-US"/>
        </a:p>
      </dgm:t>
    </dgm:pt>
    <dgm:pt modelId="{C2CF9EF8-6CF8-4A1A-8126-80D484F84ACC}" type="parTrans" cxnId="{0816FB70-82E9-47DA-AD3E-AF5ECAC31644}">
      <dgm:prSet/>
      <dgm:spPr/>
      <dgm:t>
        <a:bodyPr/>
        <a:lstStyle/>
        <a:p>
          <a:endParaRPr lang="en-US"/>
        </a:p>
      </dgm:t>
    </dgm:pt>
    <dgm:pt modelId="{9EF29540-0C5E-4596-8801-FD1EB38ADF6C}">
      <dgm:prSet phldrT="[Text]"/>
      <dgm:spPr/>
      <dgm:t>
        <a:bodyPr/>
        <a:lstStyle/>
        <a:p>
          <a:r>
            <a:rPr lang="en-US" dirty="0"/>
            <a:t>Twitter</a:t>
          </a:r>
        </a:p>
      </dgm:t>
    </dgm:pt>
    <dgm:pt modelId="{BA083C46-9C92-4F8F-98E1-ACEC08CC05B8}" type="sibTrans" cxnId="{ED4F1DA4-46B0-4E4A-AC5D-F12FED470837}">
      <dgm:prSet/>
      <dgm:spPr/>
      <dgm:t>
        <a:bodyPr/>
        <a:lstStyle/>
        <a:p>
          <a:endParaRPr lang="en-US"/>
        </a:p>
      </dgm:t>
    </dgm:pt>
    <dgm:pt modelId="{C69D6C02-10A3-4818-9601-2F1B9A18A01B}" type="parTrans" cxnId="{ED4F1DA4-46B0-4E4A-AC5D-F12FED470837}">
      <dgm:prSet/>
      <dgm:spPr/>
      <dgm:t>
        <a:bodyPr/>
        <a:lstStyle/>
        <a:p>
          <a:endParaRPr lang="en-US"/>
        </a:p>
      </dgm:t>
    </dgm:pt>
    <dgm:pt modelId="{96DA2663-7B20-44EB-8AEF-9DCCC7110869}">
      <dgm:prSet phldrT="[Text]"/>
      <dgm:spPr/>
      <dgm:t>
        <a:bodyPr/>
        <a:lstStyle/>
        <a:p>
          <a:r>
            <a:rPr lang="en-US" dirty="0"/>
            <a:t>GitHub</a:t>
          </a:r>
        </a:p>
      </dgm:t>
    </dgm:pt>
    <dgm:pt modelId="{86C02613-24FE-40BA-8C6D-36BDFE63AF7E}" type="parTrans" cxnId="{C96F8D54-0423-4FEC-A345-B72F6814E6D6}">
      <dgm:prSet/>
      <dgm:spPr/>
      <dgm:t>
        <a:bodyPr/>
        <a:lstStyle/>
        <a:p>
          <a:endParaRPr lang="en-US"/>
        </a:p>
      </dgm:t>
    </dgm:pt>
    <dgm:pt modelId="{F0CA6217-F7B9-46F4-99F5-67B05CB163A6}" type="sibTrans" cxnId="{C96F8D54-0423-4FEC-A345-B72F6814E6D6}">
      <dgm:prSet/>
      <dgm:spPr/>
      <dgm:t>
        <a:bodyPr/>
        <a:lstStyle/>
        <a:p>
          <a:endParaRPr lang="en-US"/>
        </a:p>
      </dgm:t>
    </dgm:pt>
    <dgm:pt modelId="{B6301E91-C42B-46AA-ABDC-1B244A7A72AD}">
      <dgm:prSet phldrT="[Text]"/>
      <dgm:spPr/>
      <dgm:t>
        <a:bodyPr/>
        <a:lstStyle/>
        <a:p>
          <a:r>
            <a:rPr lang="en-US" dirty="0" err="1"/>
            <a:t>StackOverFlow</a:t>
          </a:r>
          <a:endParaRPr lang="en-US" dirty="0"/>
        </a:p>
      </dgm:t>
    </dgm:pt>
    <dgm:pt modelId="{29CB02DF-47B9-4B2A-8ECF-08BA2ECAE4B0}" type="sibTrans" cxnId="{FCF74180-26AE-458E-89B1-959A8C4067B1}">
      <dgm:prSet/>
      <dgm:spPr/>
      <dgm:t>
        <a:bodyPr/>
        <a:lstStyle/>
        <a:p>
          <a:endParaRPr lang="en-US"/>
        </a:p>
      </dgm:t>
    </dgm:pt>
    <dgm:pt modelId="{D5985056-D0B5-4475-A52F-626EC83EB305}" type="parTrans" cxnId="{FCF74180-26AE-458E-89B1-959A8C4067B1}">
      <dgm:prSet/>
      <dgm:spPr/>
      <dgm:t>
        <a:bodyPr/>
        <a:lstStyle/>
        <a:p>
          <a:endParaRPr lang="en-US"/>
        </a:p>
      </dgm:t>
    </dgm:pt>
    <dgm:pt modelId="{1D782920-A792-4B83-9973-07B0326EF204}" type="pres">
      <dgm:prSet presAssocID="{E1057F26-3F6D-4307-AD4A-74A380F416EC}" presName="Name0" presStyleCnt="0">
        <dgm:presLayoutVars>
          <dgm:dir/>
          <dgm:resizeHandles val="exact"/>
        </dgm:presLayoutVars>
      </dgm:prSet>
      <dgm:spPr/>
    </dgm:pt>
    <dgm:pt modelId="{0FECAA5C-8FDA-44F7-9FF2-9D5F72A11005}" type="pres">
      <dgm:prSet presAssocID="{E1057F26-3F6D-4307-AD4A-74A380F416EC}" presName="fgShape" presStyleLbl="fgShp" presStyleIdx="0" presStyleCnt="1" custScaleX="99930" custLinFactNeighborX="219" custLinFactNeighborY="14989"/>
      <dgm:spPr/>
    </dgm:pt>
    <dgm:pt modelId="{E8847DCE-0098-42A1-9FC2-0F8728BEDE66}" type="pres">
      <dgm:prSet presAssocID="{E1057F26-3F6D-4307-AD4A-74A380F416EC}" presName="linComp" presStyleCnt="0"/>
      <dgm:spPr/>
    </dgm:pt>
    <dgm:pt modelId="{4309E8F6-9A32-4D2F-B580-E129F5C80D6B}" type="pres">
      <dgm:prSet presAssocID="{9EF29540-0C5E-4596-8801-FD1EB38ADF6C}" presName="compNode" presStyleCnt="0"/>
      <dgm:spPr/>
    </dgm:pt>
    <dgm:pt modelId="{7A82CF17-7CC2-4EAD-B141-C05EB0ECFF14}" type="pres">
      <dgm:prSet presAssocID="{9EF29540-0C5E-4596-8801-FD1EB38ADF6C}" presName="bkgdShape" presStyleLbl="node1" presStyleIdx="0" presStyleCnt="4" custLinFactNeighborX="-95" custLinFactNeighborY="907"/>
      <dgm:spPr/>
    </dgm:pt>
    <dgm:pt modelId="{22932498-DB6B-4952-A038-F35A2404922D}" type="pres">
      <dgm:prSet presAssocID="{9EF29540-0C5E-4596-8801-FD1EB38ADF6C}" presName="nodeTx" presStyleLbl="node1" presStyleIdx="0" presStyleCnt="4">
        <dgm:presLayoutVars>
          <dgm:bulletEnabled val="1"/>
        </dgm:presLayoutVars>
      </dgm:prSet>
      <dgm:spPr/>
    </dgm:pt>
    <dgm:pt modelId="{0445FF3F-1069-4ABC-846D-2C929E42A5DD}" type="pres">
      <dgm:prSet presAssocID="{9EF29540-0C5E-4596-8801-FD1EB38ADF6C}" presName="invisiNode" presStyleLbl="node1" presStyleIdx="0" presStyleCnt="4"/>
      <dgm:spPr/>
    </dgm:pt>
    <dgm:pt modelId="{646A20C1-FD00-4ECF-88A1-E50823B18A65}" type="pres">
      <dgm:prSet presAssocID="{9EF29540-0C5E-4596-8801-FD1EB38ADF6C}" presName="imagNode" presStyleLbl="fgImgPlace1" presStyleIdx="0" presStyleCnt="4" custLinFactNeighborX="-243" custLinFactNeighborY="479"/>
      <dgm:spPr>
        <a:blipFill>
          <a:blip xmlns:r="http://schemas.openxmlformats.org/officeDocument/2006/relationships" r:embed="rId1" cstate="hqprint">
            <a:extLst>
              <a:ext uri="{28A0092B-C50C-407E-A947-70E740481C1C}">
                <a14:useLocalDpi xmlns:a14="http://schemas.microsoft.com/office/drawing/2010/main"/>
              </a:ext>
              <a:ext uri="{837473B0-CC2E-450A-ABE3-18F120FF3D39}">
                <a1611:picAttrSrcUrl xmlns:a1611="http://schemas.microsoft.com/office/drawing/2016/11/main" r:id="rId2"/>
              </a:ext>
            </a:extLst>
          </a:blip>
          <a:srcRect/>
          <a:stretch>
            <a:fillRect/>
          </a:stretch>
        </a:blipFill>
      </dgm:spPr>
    </dgm:pt>
    <dgm:pt modelId="{B0F2AE68-4F92-4108-92C2-BCFE9D693007}" type="pres">
      <dgm:prSet presAssocID="{BA083C46-9C92-4F8F-98E1-ACEC08CC05B8}" presName="sibTrans" presStyleLbl="sibTrans2D1" presStyleIdx="0" presStyleCnt="0"/>
      <dgm:spPr/>
    </dgm:pt>
    <dgm:pt modelId="{45321EA3-65A5-423C-ADD5-0ECD79080BEC}" type="pres">
      <dgm:prSet presAssocID="{96DA2663-7B20-44EB-8AEF-9DCCC7110869}" presName="compNode" presStyleCnt="0"/>
      <dgm:spPr/>
    </dgm:pt>
    <dgm:pt modelId="{3E12F793-2FD5-48C5-827C-307EC9853F3F}" type="pres">
      <dgm:prSet presAssocID="{96DA2663-7B20-44EB-8AEF-9DCCC7110869}" presName="bkgdShape" presStyleLbl="node1" presStyleIdx="1" presStyleCnt="4"/>
      <dgm:spPr/>
    </dgm:pt>
    <dgm:pt modelId="{BAC3BAAE-EB31-441D-944F-B89B4BC61B98}" type="pres">
      <dgm:prSet presAssocID="{96DA2663-7B20-44EB-8AEF-9DCCC7110869}" presName="nodeTx" presStyleLbl="node1" presStyleIdx="1" presStyleCnt="4">
        <dgm:presLayoutVars>
          <dgm:bulletEnabled val="1"/>
        </dgm:presLayoutVars>
      </dgm:prSet>
      <dgm:spPr/>
    </dgm:pt>
    <dgm:pt modelId="{0E2E6556-C123-46EB-BEE6-52A37DCF1CB8}" type="pres">
      <dgm:prSet presAssocID="{96DA2663-7B20-44EB-8AEF-9DCCC7110869}" presName="invisiNode" presStyleLbl="node1" presStyleIdx="1" presStyleCnt="4"/>
      <dgm:spPr/>
    </dgm:pt>
    <dgm:pt modelId="{04FC560C-7F07-4398-9CDC-9ADBD5609B64}" type="pres">
      <dgm:prSet presAssocID="{96DA2663-7B20-44EB-8AEF-9DCCC7110869}" presName="imagNode" presStyleLbl="fgImgPlace1" presStyleIdx="1" presStyleCnt="4"/>
      <dgm:spPr>
        <a:blipFill dpi="0" rotWithShape="1">
          <a:blip xmlns:r="http://schemas.openxmlformats.org/officeDocument/2006/relationships" r:embed="rId3" cstate="hqprint">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a:fillRect/>
          </a:stretch>
        </a:blipFill>
      </dgm:spPr>
    </dgm:pt>
    <dgm:pt modelId="{D72E9B43-A875-4DBA-A7F4-7B00DAAB1BA1}" type="pres">
      <dgm:prSet presAssocID="{F0CA6217-F7B9-46F4-99F5-67B05CB163A6}" presName="sibTrans" presStyleLbl="sibTrans2D1" presStyleIdx="0" presStyleCnt="0"/>
      <dgm:spPr/>
    </dgm:pt>
    <dgm:pt modelId="{9ACB8508-7BD7-490C-B9CC-8EE4A7A90C0C}" type="pres">
      <dgm:prSet presAssocID="{CE6BC651-B726-467D-8526-0E9D4AD1C3CD}" presName="compNode" presStyleCnt="0"/>
      <dgm:spPr/>
    </dgm:pt>
    <dgm:pt modelId="{A82F776F-565D-43FC-AF28-DFA29BA2FC4F}" type="pres">
      <dgm:prSet presAssocID="{CE6BC651-B726-467D-8526-0E9D4AD1C3CD}" presName="bkgdShape" presStyleLbl="node1" presStyleIdx="2" presStyleCnt="4"/>
      <dgm:spPr/>
    </dgm:pt>
    <dgm:pt modelId="{CD6AC92F-AD01-45F2-BD28-7424599D09BF}" type="pres">
      <dgm:prSet presAssocID="{CE6BC651-B726-467D-8526-0E9D4AD1C3CD}" presName="nodeTx" presStyleLbl="node1" presStyleIdx="2" presStyleCnt="4">
        <dgm:presLayoutVars>
          <dgm:bulletEnabled val="1"/>
        </dgm:presLayoutVars>
      </dgm:prSet>
      <dgm:spPr/>
    </dgm:pt>
    <dgm:pt modelId="{D3C32EF0-87C1-44AD-9AEE-4298F7C849A3}" type="pres">
      <dgm:prSet presAssocID="{CE6BC651-B726-467D-8526-0E9D4AD1C3CD}" presName="invisiNode" presStyleLbl="node1" presStyleIdx="2" presStyleCnt="4"/>
      <dgm:spPr/>
    </dgm:pt>
    <dgm:pt modelId="{DA31E2E5-9E05-40E7-8DE6-06B9C2F1D0AE}" type="pres">
      <dgm:prSet presAssocID="{CE6BC651-B726-467D-8526-0E9D4AD1C3CD}" presName="imagNode" presStyleLbl="fgImgPlace1" presStyleIdx="2" presStyleCnt="4"/>
      <dgm:spPr>
        <a:blipFill dpi="0" rotWithShape="1">
          <a:blip xmlns:r="http://schemas.openxmlformats.org/officeDocument/2006/relationships" r:embed="rId5" cstate="hqprint">
            <a:extLst>
              <a:ext uri="{28A0092B-C50C-407E-A947-70E740481C1C}">
                <a14:useLocalDpi xmlns:a14="http://schemas.microsoft.com/office/drawing/2010/main"/>
              </a:ext>
              <a:ext uri="{837473B0-CC2E-450A-ABE3-18F120FF3D39}">
                <a1611:picAttrSrcUrl xmlns:a1611="http://schemas.microsoft.com/office/drawing/2016/11/main" r:id="rId6"/>
              </a:ext>
            </a:extLst>
          </a:blip>
          <a:srcRect/>
          <a:stretch>
            <a:fillRect/>
          </a:stretch>
        </a:blipFill>
      </dgm:spPr>
    </dgm:pt>
    <dgm:pt modelId="{1FFFBCD1-DE04-4BDD-B435-6F46DF09B1B7}" type="pres">
      <dgm:prSet presAssocID="{4238D268-9EB3-4182-8B1B-7F83B216D799}" presName="sibTrans" presStyleLbl="sibTrans2D1" presStyleIdx="0" presStyleCnt="0"/>
      <dgm:spPr/>
    </dgm:pt>
    <dgm:pt modelId="{EA781EB2-6D4F-4C45-AFAB-17AD043F5B97}" type="pres">
      <dgm:prSet presAssocID="{B6301E91-C42B-46AA-ABDC-1B244A7A72AD}" presName="compNode" presStyleCnt="0"/>
      <dgm:spPr/>
    </dgm:pt>
    <dgm:pt modelId="{5D587F17-5889-40E1-8BC6-6E815EE73ACC}" type="pres">
      <dgm:prSet presAssocID="{B6301E91-C42B-46AA-ABDC-1B244A7A72AD}" presName="bkgdShape" presStyleLbl="node1" presStyleIdx="3" presStyleCnt="4"/>
      <dgm:spPr/>
    </dgm:pt>
    <dgm:pt modelId="{3258CD29-D2EA-4F66-A922-239C9FE82C46}" type="pres">
      <dgm:prSet presAssocID="{B6301E91-C42B-46AA-ABDC-1B244A7A72AD}" presName="nodeTx" presStyleLbl="node1" presStyleIdx="3" presStyleCnt="4">
        <dgm:presLayoutVars>
          <dgm:bulletEnabled val="1"/>
        </dgm:presLayoutVars>
      </dgm:prSet>
      <dgm:spPr/>
    </dgm:pt>
    <dgm:pt modelId="{489976AF-4652-4E19-8D44-7E7CB389A7C7}" type="pres">
      <dgm:prSet presAssocID="{B6301E91-C42B-46AA-ABDC-1B244A7A72AD}" presName="invisiNode" presStyleLbl="node1" presStyleIdx="3" presStyleCnt="4"/>
      <dgm:spPr/>
    </dgm:pt>
    <dgm:pt modelId="{938B2955-7EC4-4378-9DBA-4C34A1878927}" type="pres">
      <dgm:prSet presAssocID="{B6301E91-C42B-46AA-ABDC-1B244A7A72AD}" presName="imagNode" presStyleLbl="fgImgPlace1" presStyleIdx="3" presStyleCnt="4"/>
      <dgm:spPr>
        <a:blipFill dpi="0" rotWithShape="1">
          <a:blip xmlns:r="http://schemas.openxmlformats.org/officeDocument/2006/relationships" r:embed="rId7">
            <a:extLst>
              <a:ext uri="{28A0092B-C50C-407E-A947-70E740481C1C}">
                <a14:useLocalDpi xmlns:a14="http://schemas.microsoft.com/office/drawing/2010/main"/>
              </a:ext>
              <a:ext uri="{837473B0-CC2E-450A-ABE3-18F120FF3D39}">
                <a1611:picAttrSrcUrl xmlns:a1611="http://schemas.microsoft.com/office/drawing/2016/11/main" r:id="rId8"/>
              </a:ext>
            </a:extLst>
          </a:blip>
          <a:srcRect/>
          <a:stretch>
            <a:fillRect/>
          </a:stretch>
        </a:blipFill>
      </dgm:spPr>
    </dgm:pt>
  </dgm:ptLst>
  <dgm:cxnLst>
    <dgm:cxn modelId="{76526D01-26B9-4FE6-976E-95A29E68163F}" type="presOf" srcId="{96DA2663-7B20-44EB-8AEF-9DCCC7110869}" destId="{BAC3BAAE-EB31-441D-944F-B89B4BC61B98}" srcOrd="1" destOrd="0" presId="urn:microsoft.com/office/officeart/2005/8/layout/hList7"/>
    <dgm:cxn modelId="{C5416161-0751-4A21-BC89-4547B34AB1A3}" type="presOf" srcId="{CE6BC651-B726-467D-8526-0E9D4AD1C3CD}" destId="{A82F776F-565D-43FC-AF28-DFA29BA2FC4F}" srcOrd="0" destOrd="0" presId="urn:microsoft.com/office/officeart/2005/8/layout/hList7"/>
    <dgm:cxn modelId="{69D46744-EB9A-4D26-B884-B840D10DE431}" type="presOf" srcId="{9EF29540-0C5E-4596-8801-FD1EB38ADF6C}" destId="{7A82CF17-7CC2-4EAD-B141-C05EB0ECFF14}" srcOrd="0" destOrd="0" presId="urn:microsoft.com/office/officeart/2005/8/layout/hList7"/>
    <dgm:cxn modelId="{0816FB70-82E9-47DA-AD3E-AF5ECAC31644}" srcId="{E1057F26-3F6D-4307-AD4A-74A380F416EC}" destId="{CE6BC651-B726-467D-8526-0E9D4AD1C3CD}" srcOrd="2" destOrd="0" parTransId="{C2CF9EF8-6CF8-4A1A-8126-80D484F84ACC}" sibTransId="{4238D268-9EB3-4182-8B1B-7F83B216D799}"/>
    <dgm:cxn modelId="{C96F8D54-0423-4FEC-A345-B72F6814E6D6}" srcId="{E1057F26-3F6D-4307-AD4A-74A380F416EC}" destId="{96DA2663-7B20-44EB-8AEF-9DCCC7110869}" srcOrd="1" destOrd="0" parTransId="{86C02613-24FE-40BA-8C6D-36BDFE63AF7E}" sibTransId="{F0CA6217-F7B9-46F4-99F5-67B05CB163A6}"/>
    <dgm:cxn modelId="{FCF74180-26AE-458E-89B1-959A8C4067B1}" srcId="{E1057F26-3F6D-4307-AD4A-74A380F416EC}" destId="{B6301E91-C42B-46AA-ABDC-1B244A7A72AD}" srcOrd="3" destOrd="0" parTransId="{D5985056-D0B5-4475-A52F-626EC83EB305}" sibTransId="{29CB02DF-47B9-4B2A-8ECF-08BA2ECAE4B0}"/>
    <dgm:cxn modelId="{18B02493-3A05-4EFC-83BB-65D9BCF09BA2}" type="presOf" srcId="{BA083C46-9C92-4F8F-98E1-ACEC08CC05B8}" destId="{B0F2AE68-4F92-4108-92C2-BCFE9D693007}" srcOrd="0" destOrd="0" presId="urn:microsoft.com/office/officeart/2005/8/layout/hList7"/>
    <dgm:cxn modelId="{7C6CB79B-6DC5-4B68-A11E-EB3B8842D01A}" type="presOf" srcId="{9EF29540-0C5E-4596-8801-FD1EB38ADF6C}" destId="{22932498-DB6B-4952-A038-F35A2404922D}" srcOrd="1" destOrd="0" presId="urn:microsoft.com/office/officeart/2005/8/layout/hList7"/>
    <dgm:cxn modelId="{ED4F1DA4-46B0-4E4A-AC5D-F12FED470837}" srcId="{E1057F26-3F6D-4307-AD4A-74A380F416EC}" destId="{9EF29540-0C5E-4596-8801-FD1EB38ADF6C}" srcOrd="0" destOrd="0" parTransId="{C69D6C02-10A3-4818-9601-2F1B9A18A01B}" sibTransId="{BA083C46-9C92-4F8F-98E1-ACEC08CC05B8}"/>
    <dgm:cxn modelId="{6ECCF7AA-30E3-447A-B791-076633B07FC0}" type="presOf" srcId="{96DA2663-7B20-44EB-8AEF-9DCCC7110869}" destId="{3E12F793-2FD5-48C5-827C-307EC9853F3F}" srcOrd="0" destOrd="0" presId="urn:microsoft.com/office/officeart/2005/8/layout/hList7"/>
    <dgm:cxn modelId="{EB7578B1-CE6B-43EA-A436-5AE80EF680BC}" type="presOf" srcId="{B6301E91-C42B-46AA-ABDC-1B244A7A72AD}" destId="{3258CD29-D2EA-4F66-A922-239C9FE82C46}" srcOrd="1" destOrd="0" presId="urn:microsoft.com/office/officeart/2005/8/layout/hList7"/>
    <dgm:cxn modelId="{EB4C8BCF-5859-44C7-B790-1820C01EA1DF}" type="presOf" srcId="{B6301E91-C42B-46AA-ABDC-1B244A7A72AD}" destId="{5D587F17-5889-40E1-8BC6-6E815EE73ACC}" srcOrd="0" destOrd="0" presId="urn:microsoft.com/office/officeart/2005/8/layout/hList7"/>
    <dgm:cxn modelId="{4BCDBDE8-48B5-4E78-97BC-14C1CB006222}" type="presOf" srcId="{4238D268-9EB3-4182-8B1B-7F83B216D799}" destId="{1FFFBCD1-DE04-4BDD-B435-6F46DF09B1B7}" srcOrd="0" destOrd="0" presId="urn:microsoft.com/office/officeart/2005/8/layout/hList7"/>
    <dgm:cxn modelId="{254E2AE9-DDFB-42EB-BEDF-E0BE4E79D0BA}" type="presOf" srcId="{E1057F26-3F6D-4307-AD4A-74A380F416EC}" destId="{1D782920-A792-4B83-9973-07B0326EF204}" srcOrd="0" destOrd="0" presId="urn:microsoft.com/office/officeart/2005/8/layout/hList7"/>
    <dgm:cxn modelId="{0CFB98F6-0A9A-430E-BF1B-AF940C45148C}" type="presOf" srcId="{F0CA6217-F7B9-46F4-99F5-67B05CB163A6}" destId="{D72E9B43-A875-4DBA-A7F4-7B00DAAB1BA1}" srcOrd="0" destOrd="0" presId="urn:microsoft.com/office/officeart/2005/8/layout/hList7"/>
    <dgm:cxn modelId="{F351F7FA-F399-4694-A847-651873F9BE51}" type="presOf" srcId="{CE6BC651-B726-467D-8526-0E9D4AD1C3CD}" destId="{CD6AC92F-AD01-45F2-BD28-7424599D09BF}" srcOrd="1" destOrd="0" presId="urn:microsoft.com/office/officeart/2005/8/layout/hList7"/>
    <dgm:cxn modelId="{A46575B0-8F65-43EF-A734-70992536EC43}" type="presParOf" srcId="{1D782920-A792-4B83-9973-07B0326EF204}" destId="{0FECAA5C-8FDA-44F7-9FF2-9D5F72A11005}" srcOrd="0" destOrd="0" presId="urn:microsoft.com/office/officeart/2005/8/layout/hList7"/>
    <dgm:cxn modelId="{3AB52E3A-74F6-4D65-B52F-627D7CCBEDA3}" type="presParOf" srcId="{1D782920-A792-4B83-9973-07B0326EF204}" destId="{E8847DCE-0098-42A1-9FC2-0F8728BEDE66}" srcOrd="1" destOrd="0" presId="urn:microsoft.com/office/officeart/2005/8/layout/hList7"/>
    <dgm:cxn modelId="{8FD89C97-920E-41CE-9A77-1903009F4A0D}" type="presParOf" srcId="{E8847DCE-0098-42A1-9FC2-0F8728BEDE66}" destId="{4309E8F6-9A32-4D2F-B580-E129F5C80D6B}" srcOrd="0" destOrd="0" presId="urn:microsoft.com/office/officeart/2005/8/layout/hList7"/>
    <dgm:cxn modelId="{6900FFA3-3345-42D1-8D50-B35F391A2780}" type="presParOf" srcId="{4309E8F6-9A32-4D2F-B580-E129F5C80D6B}" destId="{7A82CF17-7CC2-4EAD-B141-C05EB0ECFF14}" srcOrd="0" destOrd="0" presId="urn:microsoft.com/office/officeart/2005/8/layout/hList7"/>
    <dgm:cxn modelId="{BE3B406B-95F8-4504-856C-27DDB9DAFD51}" type="presParOf" srcId="{4309E8F6-9A32-4D2F-B580-E129F5C80D6B}" destId="{22932498-DB6B-4952-A038-F35A2404922D}" srcOrd="1" destOrd="0" presId="urn:microsoft.com/office/officeart/2005/8/layout/hList7"/>
    <dgm:cxn modelId="{C53F445E-3172-48D9-869B-BEA731142E28}" type="presParOf" srcId="{4309E8F6-9A32-4D2F-B580-E129F5C80D6B}" destId="{0445FF3F-1069-4ABC-846D-2C929E42A5DD}" srcOrd="2" destOrd="0" presId="urn:microsoft.com/office/officeart/2005/8/layout/hList7"/>
    <dgm:cxn modelId="{1C4CED0B-A8B5-4091-B5A5-3EE435A01EB2}" type="presParOf" srcId="{4309E8F6-9A32-4D2F-B580-E129F5C80D6B}" destId="{646A20C1-FD00-4ECF-88A1-E50823B18A65}" srcOrd="3" destOrd="0" presId="urn:microsoft.com/office/officeart/2005/8/layout/hList7"/>
    <dgm:cxn modelId="{76945174-5E46-4A83-84AA-2A7F5377FF2C}" type="presParOf" srcId="{E8847DCE-0098-42A1-9FC2-0F8728BEDE66}" destId="{B0F2AE68-4F92-4108-92C2-BCFE9D693007}" srcOrd="1" destOrd="0" presId="urn:microsoft.com/office/officeart/2005/8/layout/hList7"/>
    <dgm:cxn modelId="{714270A8-6818-47B0-8B15-0013DB821CAC}" type="presParOf" srcId="{E8847DCE-0098-42A1-9FC2-0F8728BEDE66}" destId="{45321EA3-65A5-423C-ADD5-0ECD79080BEC}" srcOrd="2" destOrd="0" presId="urn:microsoft.com/office/officeart/2005/8/layout/hList7"/>
    <dgm:cxn modelId="{B5BC8325-A9E9-4BFE-8DD0-1A2B7398A6B9}" type="presParOf" srcId="{45321EA3-65A5-423C-ADD5-0ECD79080BEC}" destId="{3E12F793-2FD5-48C5-827C-307EC9853F3F}" srcOrd="0" destOrd="0" presId="urn:microsoft.com/office/officeart/2005/8/layout/hList7"/>
    <dgm:cxn modelId="{8F6F895B-06B2-4938-89A6-FAC930702409}" type="presParOf" srcId="{45321EA3-65A5-423C-ADD5-0ECD79080BEC}" destId="{BAC3BAAE-EB31-441D-944F-B89B4BC61B98}" srcOrd="1" destOrd="0" presId="urn:microsoft.com/office/officeart/2005/8/layout/hList7"/>
    <dgm:cxn modelId="{4468835F-1B24-4130-A3A0-807BCDB3DA11}" type="presParOf" srcId="{45321EA3-65A5-423C-ADD5-0ECD79080BEC}" destId="{0E2E6556-C123-46EB-BEE6-52A37DCF1CB8}" srcOrd="2" destOrd="0" presId="urn:microsoft.com/office/officeart/2005/8/layout/hList7"/>
    <dgm:cxn modelId="{A9A5F7B1-A2D9-4A62-9BCD-264EA5D3452C}" type="presParOf" srcId="{45321EA3-65A5-423C-ADD5-0ECD79080BEC}" destId="{04FC560C-7F07-4398-9CDC-9ADBD5609B64}" srcOrd="3" destOrd="0" presId="urn:microsoft.com/office/officeart/2005/8/layout/hList7"/>
    <dgm:cxn modelId="{DE95BD91-2751-4E76-A301-C831DED4C8D7}" type="presParOf" srcId="{E8847DCE-0098-42A1-9FC2-0F8728BEDE66}" destId="{D72E9B43-A875-4DBA-A7F4-7B00DAAB1BA1}" srcOrd="3" destOrd="0" presId="urn:microsoft.com/office/officeart/2005/8/layout/hList7"/>
    <dgm:cxn modelId="{30129FFF-5579-4E66-A318-3DAF70B9BFC8}" type="presParOf" srcId="{E8847DCE-0098-42A1-9FC2-0F8728BEDE66}" destId="{9ACB8508-7BD7-490C-B9CC-8EE4A7A90C0C}" srcOrd="4" destOrd="0" presId="urn:microsoft.com/office/officeart/2005/8/layout/hList7"/>
    <dgm:cxn modelId="{8337B432-ECC0-4260-A0FF-847D6012DF2E}" type="presParOf" srcId="{9ACB8508-7BD7-490C-B9CC-8EE4A7A90C0C}" destId="{A82F776F-565D-43FC-AF28-DFA29BA2FC4F}" srcOrd="0" destOrd="0" presId="urn:microsoft.com/office/officeart/2005/8/layout/hList7"/>
    <dgm:cxn modelId="{4383D25B-0510-4C58-86F6-CB3FCE7AB3B1}" type="presParOf" srcId="{9ACB8508-7BD7-490C-B9CC-8EE4A7A90C0C}" destId="{CD6AC92F-AD01-45F2-BD28-7424599D09BF}" srcOrd="1" destOrd="0" presId="urn:microsoft.com/office/officeart/2005/8/layout/hList7"/>
    <dgm:cxn modelId="{C76653B5-7C0B-4EB0-842B-B08491EC09EE}" type="presParOf" srcId="{9ACB8508-7BD7-490C-B9CC-8EE4A7A90C0C}" destId="{D3C32EF0-87C1-44AD-9AEE-4298F7C849A3}" srcOrd="2" destOrd="0" presId="urn:microsoft.com/office/officeart/2005/8/layout/hList7"/>
    <dgm:cxn modelId="{642B79DB-1C6F-48A5-B1D4-2F32931CCF1F}" type="presParOf" srcId="{9ACB8508-7BD7-490C-B9CC-8EE4A7A90C0C}" destId="{DA31E2E5-9E05-40E7-8DE6-06B9C2F1D0AE}" srcOrd="3" destOrd="0" presId="urn:microsoft.com/office/officeart/2005/8/layout/hList7"/>
    <dgm:cxn modelId="{66A91D97-B783-4784-94A8-0AF6BE520F2C}" type="presParOf" srcId="{E8847DCE-0098-42A1-9FC2-0F8728BEDE66}" destId="{1FFFBCD1-DE04-4BDD-B435-6F46DF09B1B7}" srcOrd="5" destOrd="0" presId="urn:microsoft.com/office/officeart/2005/8/layout/hList7"/>
    <dgm:cxn modelId="{23C5963E-28B0-4B54-9393-E5C1DC0E855D}" type="presParOf" srcId="{E8847DCE-0098-42A1-9FC2-0F8728BEDE66}" destId="{EA781EB2-6D4F-4C45-AFAB-17AD043F5B97}" srcOrd="6" destOrd="0" presId="urn:microsoft.com/office/officeart/2005/8/layout/hList7"/>
    <dgm:cxn modelId="{D0769981-1FAB-4813-9070-DC730C58E297}" type="presParOf" srcId="{EA781EB2-6D4F-4C45-AFAB-17AD043F5B97}" destId="{5D587F17-5889-40E1-8BC6-6E815EE73ACC}" srcOrd="0" destOrd="0" presId="urn:microsoft.com/office/officeart/2005/8/layout/hList7"/>
    <dgm:cxn modelId="{FB3DED55-4E2D-4E06-806E-CB70EABD9730}" type="presParOf" srcId="{EA781EB2-6D4F-4C45-AFAB-17AD043F5B97}" destId="{3258CD29-D2EA-4F66-A922-239C9FE82C46}" srcOrd="1" destOrd="0" presId="urn:microsoft.com/office/officeart/2005/8/layout/hList7"/>
    <dgm:cxn modelId="{EF748D34-A50E-4BCF-A53F-5A94E776F051}" type="presParOf" srcId="{EA781EB2-6D4F-4C45-AFAB-17AD043F5B97}" destId="{489976AF-4652-4E19-8D44-7E7CB389A7C7}" srcOrd="2" destOrd="0" presId="urn:microsoft.com/office/officeart/2005/8/layout/hList7"/>
    <dgm:cxn modelId="{496293A2-0DFF-4F42-8093-05E684A88304}" type="presParOf" srcId="{EA781EB2-6D4F-4C45-AFAB-17AD043F5B97}" destId="{938B2955-7EC4-4378-9DBA-4C34A1878927}"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82CF17-7CC2-4EAD-B141-C05EB0ECFF14}">
      <dsp:nvSpPr>
        <dsp:cNvPr id="0" name=""/>
        <dsp:cNvSpPr/>
      </dsp:nvSpPr>
      <dsp:spPr>
        <a:xfrm>
          <a:off x="6" y="0"/>
          <a:ext cx="1489769" cy="4064000"/>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Twitter</a:t>
          </a:r>
        </a:p>
      </dsp:txBody>
      <dsp:txXfrm>
        <a:off x="6" y="1625600"/>
        <a:ext cx="1489769" cy="1625600"/>
      </dsp:txXfrm>
    </dsp:sp>
    <dsp:sp modelId="{646A20C1-FD00-4ECF-88A1-E50823B18A65}">
      <dsp:nvSpPr>
        <dsp:cNvPr id="0" name=""/>
        <dsp:cNvSpPr/>
      </dsp:nvSpPr>
      <dsp:spPr>
        <a:xfrm>
          <a:off x="66361" y="250322"/>
          <a:ext cx="1353312" cy="1353312"/>
        </a:xfrm>
        <a:prstGeom prst="ellipse">
          <a:avLst/>
        </a:prstGeom>
        <a:blipFill>
          <a:blip xmlns:r="http://schemas.openxmlformats.org/officeDocument/2006/relationships" r:embed="rId1" cstate="hqprint">
            <a:extLst>
              <a:ext uri="{28A0092B-C50C-407E-A947-70E740481C1C}">
                <a14:useLocalDpi xmlns:a14="http://schemas.microsoft.com/office/drawing/2010/main"/>
              </a:ext>
              <a:ext uri="{837473B0-CC2E-450A-ABE3-18F120FF3D39}">
                <a1611:picAttrSrcUrl xmlns:a1611="http://schemas.microsoft.com/office/drawing/2016/11/main" r:id="rId2"/>
              </a:ext>
            </a:extLst>
          </a:blip>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3E12F793-2FD5-48C5-827C-307EC9853F3F}">
      <dsp:nvSpPr>
        <dsp:cNvPr id="0" name=""/>
        <dsp:cNvSpPr/>
      </dsp:nvSpPr>
      <dsp:spPr>
        <a:xfrm>
          <a:off x="1535883" y="0"/>
          <a:ext cx="1489769" cy="4064000"/>
        </a:xfrm>
        <a:prstGeom prst="roundRect">
          <a:avLst>
            <a:gd name="adj" fmla="val 10000"/>
          </a:avLst>
        </a:prstGeom>
        <a:solidFill>
          <a:schemeClr val="accent3">
            <a:hueOff val="-3327773"/>
            <a:satOff val="28205"/>
            <a:lumOff val="281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GitHub</a:t>
          </a:r>
        </a:p>
      </dsp:txBody>
      <dsp:txXfrm>
        <a:off x="1535883" y="1625600"/>
        <a:ext cx="1489769" cy="1625600"/>
      </dsp:txXfrm>
    </dsp:sp>
    <dsp:sp modelId="{04FC560C-7F07-4398-9CDC-9ADBD5609B64}">
      <dsp:nvSpPr>
        <dsp:cNvPr id="0" name=""/>
        <dsp:cNvSpPr/>
      </dsp:nvSpPr>
      <dsp:spPr>
        <a:xfrm>
          <a:off x="1604112" y="243840"/>
          <a:ext cx="1353312" cy="1353312"/>
        </a:xfrm>
        <a:prstGeom prst="ellipse">
          <a:avLst/>
        </a:prstGeom>
        <a:blipFill dpi="0" rotWithShape="1">
          <a:blip xmlns:r="http://schemas.openxmlformats.org/officeDocument/2006/relationships" r:embed="rId3" cstate="hqprint">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A82F776F-565D-43FC-AF28-DFA29BA2FC4F}">
      <dsp:nvSpPr>
        <dsp:cNvPr id="0" name=""/>
        <dsp:cNvSpPr/>
      </dsp:nvSpPr>
      <dsp:spPr>
        <a:xfrm>
          <a:off x="3070346" y="0"/>
          <a:ext cx="1489769" cy="4064000"/>
        </a:xfrm>
        <a:prstGeom prst="roundRect">
          <a:avLst>
            <a:gd name="adj" fmla="val 10000"/>
          </a:avLst>
        </a:prstGeom>
        <a:solidFill>
          <a:schemeClr val="accent3">
            <a:hueOff val="-6655546"/>
            <a:satOff val="56410"/>
            <a:lumOff val="5621"/>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Meetup</a:t>
          </a:r>
        </a:p>
      </dsp:txBody>
      <dsp:txXfrm>
        <a:off x="3070346" y="1625600"/>
        <a:ext cx="1489769" cy="1625600"/>
      </dsp:txXfrm>
    </dsp:sp>
    <dsp:sp modelId="{DA31E2E5-9E05-40E7-8DE6-06B9C2F1D0AE}">
      <dsp:nvSpPr>
        <dsp:cNvPr id="0" name=""/>
        <dsp:cNvSpPr/>
      </dsp:nvSpPr>
      <dsp:spPr>
        <a:xfrm>
          <a:off x="3138575" y="243840"/>
          <a:ext cx="1353312" cy="1353312"/>
        </a:xfrm>
        <a:prstGeom prst="ellipse">
          <a:avLst/>
        </a:prstGeom>
        <a:blipFill dpi="0" rotWithShape="1">
          <a:blip xmlns:r="http://schemas.openxmlformats.org/officeDocument/2006/relationships" r:embed="rId5" cstate="hqprint">
            <a:extLst>
              <a:ext uri="{28A0092B-C50C-407E-A947-70E740481C1C}">
                <a14:useLocalDpi xmlns:a14="http://schemas.microsoft.com/office/drawing/2010/main"/>
              </a:ext>
              <a:ext uri="{837473B0-CC2E-450A-ABE3-18F120FF3D39}">
                <a1611:picAttrSrcUrl xmlns:a1611="http://schemas.microsoft.com/office/drawing/2016/11/main" r:id="rId6"/>
              </a:ext>
            </a:extLst>
          </a:blip>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5D587F17-5889-40E1-8BC6-6E815EE73ACC}">
      <dsp:nvSpPr>
        <dsp:cNvPr id="0" name=""/>
        <dsp:cNvSpPr/>
      </dsp:nvSpPr>
      <dsp:spPr>
        <a:xfrm>
          <a:off x="4604809" y="0"/>
          <a:ext cx="1489769" cy="4064000"/>
        </a:xfrm>
        <a:prstGeom prst="roundRect">
          <a:avLst>
            <a:gd name="adj" fmla="val 10000"/>
          </a:avLst>
        </a:prstGeom>
        <a:solidFill>
          <a:schemeClr val="accent3">
            <a:hueOff val="-9983318"/>
            <a:satOff val="84615"/>
            <a:lumOff val="8431"/>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err="1"/>
            <a:t>StackOverFlow</a:t>
          </a:r>
          <a:endParaRPr lang="en-US" sz="1400" kern="1200" dirty="0"/>
        </a:p>
      </dsp:txBody>
      <dsp:txXfrm>
        <a:off x="4604809" y="1625600"/>
        <a:ext cx="1489769" cy="1625600"/>
      </dsp:txXfrm>
    </dsp:sp>
    <dsp:sp modelId="{938B2955-7EC4-4378-9DBA-4C34A1878927}">
      <dsp:nvSpPr>
        <dsp:cNvPr id="0" name=""/>
        <dsp:cNvSpPr/>
      </dsp:nvSpPr>
      <dsp:spPr>
        <a:xfrm>
          <a:off x="4673037" y="243840"/>
          <a:ext cx="1353312" cy="1353312"/>
        </a:xfrm>
        <a:prstGeom prst="ellipse">
          <a:avLst/>
        </a:prstGeom>
        <a:blipFill dpi="0" rotWithShape="1">
          <a:blip xmlns:r="http://schemas.openxmlformats.org/officeDocument/2006/relationships" r:embed="rId7">
            <a:extLst>
              <a:ext uri="{28A0092B-C50C-407E-A947-70E740481C1C}">
                <a14:useLocalDpi xmlns:a14="http://schemas.microsoft.com/office/drawing/2010/main"/>
              </a:ext>
              <a:ext uri="{837473B0-CC2E-450A-ABE3-18F120FF3D39}">
                <a1611:picAttrSrcUrl xmlns:a1611="http://schemas.microsoft.com/office/drawing/2016/11/main" r:id="rId8"/>
              </a:ext>
            </a:extLst>
          </a:blip>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0FECAA5C-8FDA-44F7-9FF2-9D5F72A11005}">
      <dsp:nvSpPr>
        <dsp:cNvPr id="0" name=""/>
        <dsp:cNvSpPr/>
      </dsp:nvSpPr>
      <dsp:spPr>
        <a:xfrm>
          <a:off x="258085" y="3342572"/>
          <a:ext cx="5604394" cy="609600"/>
        </a:xfrm>
        <a:prstGeom prst="leftRightArrow">
          <a:avLst/>
        </a:prstGeom>
        <a:solidFill>
          <a:schemeClr val="accent3">
            <a:tint val="4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A1C3C8C-7ADB-4349-89ED-CDC7B7158F4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34D35C6-0B6F-49AF-8059-0C81FEEDF90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31F7BB1-222A-480C-9399-80BFF6009CD8}" type="datetimeFigureOut">
              <a:rPr lang="en-US" smtClean="0"/>
              <a:t>3/2/2018</a:t>
            </a:fld>
            <a:endParaRPr lang="en-US"/>
          </a:p>
        </p:txBody>
      </p:sp>
      <p:sp>
        <p:nvSpPr>
          <p:cNvPr id="4" name="Footer Placeholder 3">
            <a:extLst>
              <a:ext uri="{FF2B5EF4-FFF2-40B4-BE49-F238E27FC236}">
                <a16:creationId xmlns:a16="http://schemas.microsoft.com/office/drawing/2014/main" id="{73D9FB93-9A0C-4606-B456-62BFD341D52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956BF4D-3292-4FD6-82D2-913F61664E2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03D4426-BC93-4D5E-A967-6479E937B307}" type="slidenum">
              <a:rPr lang="en-US" smtClean="0"/>
              <a:t>‹#›</a:t>
            </a:fld>
            <a:endParaRPr lang="en-US"/>
          </a:p>
        </p:txBody>
      </p:sp>
    </p:spTree>
    <p:extLst>
      <p:ext uri="{BB962C8B-B14F-4D97-AF65-F5344CB8AC3E}">
        <p14:creationId xmlns:p14="http://schemas.microsoft.com/office/powerpoint/2010/main" val="41682717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buChar char="●"/>
              <a:defRPr sz="1100"/>
            </a:lvl1pPr>
            <a:lvl2pPr lvl="1">
              <a:spcBef>
                <a:spcPts val="0"/>
              </a:spcBef>
              <a:buChar char="○"/>
              <a:defRPr sz="1100"/>
            </a:lvl2pPr>
            <a:lvl3pPr lvl="2">
              <a:spcBef>
                <a:spcPts val="0"/>
              </a:spcBef>
              <a:buChar char="■"/>
              <a:defRPr sz="1100"/>
            </a:lvl3pPr>
            <a:lvl4pPr lvl="3">
              <a:spcBef>
                <a:spcPts val="0"/>
              </a:spcBef>
              <a:buChar char="●"/>
              <a:defRPr sz="1100"/>
            </a:lvl4pPr>
            <a:lvl5pPr lvl="4">
              <a:spcBef>
                <a:spcPts val="0"/>
              </a:spcBef>
              <a:buChar char="○"/>
              <a:defRPr sz="1100"/>
            </a:lvl5pPr>
            <a:lvl6pPr lvl="5">
              <a:spcBef>
                <a:spcPts val="0"/>
              </a:spcBef>
              <a:buChar char="■"/>
              <a:defRPr sz="1100"/>
            </a:lvl6pPr>
            <a:lvl7pPr lvl="6">
              <a:spcBef>
                <a:spcPts val="0"/>
              </a:spcBef>
              <a:buChar char="●"/>
              <a:defRPr sz="1100"/>
            </a:lvl7pPr>
            <a:lvl8pPr lvl="7">
              <a:spcBef>
                <a:spcPts val="0"/>
              </a:spcBef>
              <a:buChar char="○"/>
              <a:defRPr sz="1100"/>
            </a:lvl8pPr>
            <a:lvl9pPr lvl="8">
              <a:spcBef>
                <a:spcPts val="0"/>
              </a:spcBef>
              <a:buChar char="■"/>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Shape 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6" name="Shape 7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0" name="Shape 10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CA" dirty="0"/>
              <a:t>As a musician myself, a keyboardist who’s played for the Cosmic Blues Band and a few others, when I first met Ray in New York, we learned that we share a passion for both music and technology.</a:t>
            </a:r>
          </a:p>
          <a:p>
            <a:pPr lvl="0">
              <a:spcBef>
                <a:spcPts val="0"/>
              </a:spcBef>
              <a:buNone/>
            </a:pPr>
            <a:endParaRPr lang="en-CA" dirty="0"/>
          </a:p>
          <a:p>
            <a:pPr lvl="0">
              <a:spcBef>
                <a:spcPts val="0"/>
              </a:spcBef>
              <a:buNone/>
            </a:pPr>
            <a:r>
              <a:rPr lang="en-CA" dirty="0"/>
              <a:t>When he told me about his idea, I was excited to work on it with him, especially when I saw the results live for myself in the form of a packed room.</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1" name="Shape 12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2767819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7" name="Shape 12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8764207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t>There’s a cost to every marketing effort in terms of time, labor and budget. </a:t>
            </a:r>
            <a:r>
              <a:rPr lang="en-US" dirty="0" err="1"/>
              <a:t>SuprFanz</a:t>
            </a:r>
            <a:r>
              <a:rPr lang="en-US" dirty="0"/>
              <a:t> helps you make every arrow count!</a:t>
            </a:r>
          </a:p>
        </p:txBody>
      </p:sp>
    </p:spTree>
    <p:extLst>
      <p:ext uri="{BB962C8B-B14F-4D97-AF65-F5344CB8AC3E}">
        <p14:creationId xmlns:p14="http://schemas.microsoft.com/office/powerpoint/2010/main" val="12972309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Shape 1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5" name="Shape 12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CA" dirty="0"/>
              <a:t>And speaking of results, here are some that show that </a:t>
            </a:r>
            <a:r>
              <a:rPr lang="en-CA" dirty="0" err="1"/>
              <a:t>SuprFanz</a:t>
            </a:r>
            <a:r>
              <a:rPr lang="en-CA" dirty="0"/>
              <a:t> works. </a:t>
            </a:r>
          </a:p>
          <a:p>
            <a:pPr lvl="0">
              <a:spcBef>
                <a:spcPts val="0"/>
              </a:spcBef>
              <a:buNone/>
            </a:pPr>
            <a:endParaRPr lang="en-CA" dirty="0"/>
          </a:p>
          <a:p>
            <a:pPr lvl="0">
              <a:spcBef>
                <a:spcPts val="0"/>
              </a:spcBef>
              <a:buNone/>
            </a:pPr>
            <a:r>
              <a:rPr lang="en-CA" dirty="0"/>
              <a:t>Using a sample of 3 Cosmic Blues Band events at BB Kings in 2017, you can see that the number of Facebook users who RSVPed to the event as interested and going jumped by 79% and 173% respectively. </a:t>
            </a:r>
          </a:p>
          <a:p>
            <a:pPr lvl="0">
              <a:spcBef>
                <a:spcPts val="0"/>
              </a:spcBef>
              <a:buNone/>
            </a:pPr>
            <a:endParaRPr lang="en-CA" dirty="0"/>
          </a:p>
          <a:p>
            <a:pPr lvl="0">
              <a:spcBef>
                <a:spcPts val="0"/>
              </a:spcBef>
              <a:buNone/>
            </a:pPr>
            <a:r>
              <a:rPr lang="en-CA" dirty="0"/>
              <a:t>Same band, same venue. The main difference was how far developed our technology was at the time and how much we were promoting with it. </a:t>
            </a: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CA" dirty="0"/>
              <a:t>We realized that our model could be applied to events of all types, not just music. Whether its tech meetups, conferences, and corporate events</a:t>
            </a:r>
          </a:p>
        </p:txBody>
      </p:sp>
    </p:spTree>
    <p:extLst>
      <p:ext uri="{BB962C8B-B14F-4D97-AF65-F5344CB8AC3E}">
        <p14:creationId xmlns:p14="http://schemas.microsoft.com/office/powerpoint/2010/main" val="34193543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t>It was important to us to be able to provide intelligent insights to our users to help them promote events, otherwise we would be just like any other event marketing platform, and since our main platform was social media, we knew that graph databases were the way to go.</a:t>
            </a:r>
          </a:p>
        </p:txBody>
      </p:sp>
    </p:spTree>
    <p:extLst>
      <p:ext uri="{BB962C8B-B14F-4D97-AF65-F5344CB8AC3E}">
        <p14:creationId xmlns:p14="http://schemas.microsoft.com/office/powerpoint/2010/main" val="32951483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CA" dirty="0"/>
              <a:t>It was clear that Neo4j was the best choice based on some great references from large notable companies.</a:t>
            </a:r>
          </a:p>
        </p:txBody>
      </p:sp>
    </p:spTree>
    <p:extLst>
      <p:ext uri="{BB962C8B-B14F-4D97-AF65-F5344CB8AC3E}">
        <p14:creationId xmlns:p14="http://schemas.microsoft.com/office/powerpoint/2010/main" val="33593266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CA" dirty="0"/>
              <a:t>They have a free online training course</a:t>
            </a:r>
          </a:p>
        </p:txBody>
      </p:sp>
    </p:spTree>
    <p:extLst>
      <p:ext uri="{BB962C8B-B14F-4D97-AF65-F5344CB8AC3E}">
        <p14:creationId xmlns:p14="http://schemas.microsoft.com/office/powerpoint/2010/main" val="23426648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t>Here’s the most basic explanation of a property graph from Neo4j’s Intro to Cypher</a:t>
            </a:r>
          </a:p>
        </p:txBody>
      </p:sp>
    </p:spTree>
    <p:extLst>
      <p:ext uri="{BB962C8B-B14F-4D97-AF65-F5344CB8AC3E}">
        <p14:creationId xmlns:p14="http://schemas.microsoft.com/office/powerpoint/2010/main" val="13957346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Shape 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 name="Shape 8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CA" dirty="0"/>
              <a:t>My name is Jen Webb and I’m a co-founder of </a:t>
            </a:r>
            <a:r>
              <a:rPr lang="en-CA" dirty="0" err="1"/>
              <a:t>SuprFanz</a:t>
            </a:r>
            <a:r>
              <a:rPr lang="en-CA" dirty="0"/>
              <a:t>, a cloud-based event marketing company. </a:t>
            </a: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38943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t>We identified a few characteristics of </a:t>
            </a:r>
            <a:r>
              <a:rPr lang="en-US" dirty="0" err="1"/>
              <a:t>SuprFanz</a:t>
            </a:r>
            <a:r>
              <a:rPr lang="en-US" dirty="0"/>
              <a:t>. These are people who will like and follow you on social media, like and share your posts, respond immediately and enthusiastically and encourage their friends to come to the event too. </a:t>
            </a:r>
          </a:p>
          <a:p>
            <a:pPr>
              <a:buNone/>
            </a:pPr>
            <a:endParaRPr lang="en-US" dirty="0"/>
          </a:p>
          <a:p>
            <a:pPr>
              <a:buNone/>
            </a:pPr>
            <a:r>
              <a:rPr lang="en-US" dirty="0"/>
              <a:t>At the event, they’ll do things like check in, live video, take selfies and photos tagging friends. </a:t>
            </a:r>
          </a:p>
          <a:p>
            <a:pPr>
              <a:buNone/>
            </a:pPr>
            <a:endParaRPr lang="en-US" dirty="0"/>
          </a:p>
          <a:p>
            <a:pPr>
              <a:buNone/>
            </a:pPr>
            <a:r>
              <a:rPr lang="en-US" dirty="0"/>
              <a:t>After the event they may post more photos and videos and post about what a great time they had.</a:t>
            </a:r>
          </a:p>
        </p:txBody>
      </p:sp>
    </p:spTree>
    <p:extLst>
      <p:ext uri="{BB962C8B-B14F-4D97-AF65-F5344CB8AC3E}">
        <p14:creationId xmlns:p14="http://schemas.microsoft.com/office/powerpoint/2010/main" val="20166726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Here is where peer pressure is a good thing! There are strong social urges </a:t>
            </a:r>
            <a:r>
              <a:rPr lang="en-CA" dirty="0"/>
              <a:t>to share collective experiences with friends as well as to follow trends.</a:t>
            </a:r>
          </a:p>
          <a:p>
            <a:r>
              <a:rPr lang="en-US" dirty="0"/>
              <a:t> People tend to want to stay close to home, however some of the other factors can influence whether they’re willing to travel further.</a:t>
            </a:r>
          </a:p>
          <a:p>
            <a:r>
              <a:rPr lang="en-US" dirty="0"/>
              <a:t> Time people are most active. Generally events that happen when people are most active are more likely to be attended</a:t>
            </a:r>
          </a:p>
          <a:p>
            <a:r>
              <a:rPr lang="en-US" dirty="0"/>
              <a:t> Past event behavior is usually reflective of a person’s interests as well as whether they’re someone who likes to get out to a sheer volume of events. We can look at how often this person or social group attends events in general as well as semantic similarity* between those past events and future events. In addition we expect positive experiences and memories of a past event to be a strong motivation for attending a similar event in the future.</a:t>
            </a:r>
          </a:p>
          <a:p>
            <a:r>
              <a:rPr lang="en-CA" dirty="0"/>
              <a:t> Predictions can be continuously updated every day ticket sales data is collected. This can also be applied to RSVPs on social media and event apps. The people who respond more quickly on these platforms have a greater likelihood of attending the event while people who don’t respond at all have a much lower likelihood.</a:t>
            </a:r>
            <a:endParaRPr lang="en-US" dirty="0"/>
          </a:p>
        </p:txBody>
      </p:sp>
    </p:spTree>
    <p:extLst>
      <p:ext uri="{BB962C8B-B14F-4D97-AF65-F5344CB8AC3E}">
        <p14:creationId xmlns:p14="http://schemas.microsoft.com/office/powerpoint/2010/main" val="3756761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t>Here’s a little bit more graph theory. Centrality is one way to identify influencers in a social network. One simple measurement is the degrees, which is the number of connections, edges, relationships each individual node has.</a:t>
            </a:r>
          </a:p>
        </p:txBody>
      </p:sp>
    </p:spTree>
    <p:extLst>
      <p:ext uri="{BB962C8B-B14F-4D97-AF65-F5344CB8AC3E}">
        <p14:creationId xmlns:p14="http://schemas.microsoft.com/office/powerpoint/2010/main" val="41978025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t>Betweenness centrality calculates how many times a node acts as a bridge along the shortest path between other nodes.</a:t>
            </a:r>
          </a:p>
        </p:txBody>
      </p:sp>
    </p:spTree>
    <p:extLst>
      <p:ext uri="{BB962C8B-B14F-4D97-AF65-F5344CB8AC3E}">
        <p14:creationId xmlns:p14="http://schemas.microsoft.com/office/powerpoint/2010/main" val="33448931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CA" dirty="0"/>
              <a:t>This also the basis of the Google PageRank which assigns a score to a web page based on the number of links to that page but also factoring the number of links each of those pages have and so on. </a:t>
            </a:r>
          </a:p>
        </p:txBody>
      </p:sp>
    </p:spTree>
    <p:extLst>
      <p:ext uri="{BB962C8B-B14F-4D97-AF65-F5344CB8AC3E}">
        <p14:creationId xmlns:p14="http://schemas.microsoft.com/office/powerpoint/2010/main" val="17363955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t>A triadic closure is a simple prediction that when there is a relationship between A-B and A-C, there is a possibility that a tie exists or could form between B and C.</a:t>
            </a:r>
          </a:p>
        </p:txBody>
      </p:sp>
    </p:spTree>
    <p:extLst>
      <p:ext uri="{BB962C8B-B14F-4D97-AF65-F5344CB8AC3E}">
        <p14:creationId xmlns:p14="http://schemas.microsoft.com/office/powerpoint/2010/main" val="15748369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t>Example, if you are friends with Jack and you are friends with Jill, there’s a strong likelihood that Jack and Jill will meet and become friends</a:t>
            </a:r>
          </a:p>
        </p:txBody>
      </p:sp>
    </p:spTree>
    <p:extLst>
      <p:ext uri="{BB962C8B-B14F-4D97-AF65-F5344CB8AC3E}">
        <p14:creationId xmlns:p14="http://schemas.microsoft.com/office/powerpoint/2010/main" val="6270260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t>An example of a local bridge is how when you look for a job you likely need to go outside of your own social network to find a network of bosses</a:t>
            </a:r>
          </a:p>
        </p:txBody>
      </p:sp>
    </p:spTree>
    <p:extLst>
      <p:ext uri="{BB962C8B-B14F-4D97-AF65-F5344CB8AC3E}">
        <p14:creationId xmlns:p14="http://schemas.microsoft.com/office/powerpoint/2010/main" val="40055952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CA" dirty="0"/>
              <a:t>Cliques are an important form of community detection shown by groups of nodes all connected to each other.</a:t>
            </a:r>
          </a:p>
          <a:p>
            <a:pPr>
              <a:buNone/>
            </a:pPr>
            <a:r>
              <a:rPr lang="en-CA" dirty="0"/>
              <a:t>When event guests know each other they it can be a strong vehicle for growing event popularity quickly.</a:t>
            </a:r>
          </a:p>
        </p:txBody>
      </p:sp>
    </p:spTree>
    <p:extLst>
      <p:ext uri="{BB962C8B-B14F-4D97-AF65-F5344CB8AC3E}">
        <p14:creationId xmlns:p14="http://schemas.microsoft.com/office/powerpoint/2010/main" val="4223293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Shape 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7" name="Shape 8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CA" dirty="0"/>
              <a:t>Now to show you a bit of some of what we’re doing at </a:t>
            </a:r>
            <a:r>
              <a:rPr lang="en-CA" dirty="0" err="1"/>
              <a:t>SuprFanz</a:t>
            </a:r>
            <a:r>
              <a:rPr lang="en-CA" dirty="0"/>
              <a:t> to put these concepts into practice</a:t>
            </a:r>
          </a:p>
        </p:txBody>
      </p:sp>
    </p:spTree>
    <p:extLst>
      <p:ext uri="{BB962C8B-B14F-4D97-AF65-F5344CB8AC3E}">
        <p14:creationId xmlns:p14="http://schemas.microsoft.com/office/powerpoint/2010/main" val="3700806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Char char="●"/>
              <a:tabLst/>
              <a:defRPr/>
            </a:pPr>
            <a:r>
              <a:rPr lang="en-US" sz="1100" dirty="0"/>
              <a:t>We were fortunate enough to be introduced to the Community-Graph, an open source project lead by Neo4j</a:t>
            </a:r>
          </a:p>
          <a:p>
            <a:pPr marL="285750" indent="-285750"/>
            <a:r>
              <a:rPr lang="en-US" sz="1100" dirty="0"/>
              <a:t>The Community-Graph provides a multidimensional view of data from multiple social media platforms combined into a single view.</a:t>
            </a:r>
          </a:p>
          <a:p>
            <a:pPr marL="285750" indent="-285750"/>
            <a:r>
              <a:rPr lang="en-US" sz="1100" dirty="0"/>
              <a:t>Twitter, meetup, GitHub and Stack Overflow. </a:t>
            </a:r>
          </a:p>
          <a:p>
            <a:pPr marL="285750" indent="-285750"/>
            <a:r>
              <a:rPr lang="en-US" sz="1100" dirty="0"/>
              <a:t>The Community-Graph allows you to shape your data based on tags you provide (e.g. ‘Data Science’, ‘Neo4j’, ‘Graph Databases’) </a:t>
            </a:r>
          </a:p>
          <a:p>
            <a:pPr marL="285750" indent="-285750"/>
            <a:r>
              <a:rPr lang="en-US" sz="1100" dirty="0"/>
              <a:t>All views are based on these tags and filter the content of the graph database allowing you to take a pulse of the community as it happens in real time.</a:t>
            </a:r>
          </a:p>
          <a:p>
            <a:pPr marL="285750" indent="-285750"/>
            <a:r>
              <a:rPr lang="en-US" sz="1100" dirty="0"/>
              <a:t>We leverage the Community-Graph to provide insights about our target audience</a:t>
            </a:r>
          </a:p>
          <a:p>
            <a:pPr marL="0" marR="0" lvl="0" indent="0" algn="l" defTabSz="914400" rtl="0" eaLnBrk="1" fontAlgn="auto" latinLnBrk="0" hangingPunct="1">
              <a:lnSpc>
                <a:spcPct val="100000"/>
              </a:lnSpc>
              <a:spcBef>
                <a:spcPts val="0"/>
              </a:spcBef>
              <a:spcAft>
                <a:spcPts val="0"/>
              </a:spcAft>
              <a:buClrTx/>
              <a:buSzTx/>
              <a:buFontTx/>
              <a:buChar char="●"/>
              <a:tabLst/>
              <a:defRPr/>
            </a:pPr>
            <a:endParaRPr lang="en-US" sz="1100" dirty="0"/>
          </a:p>
          <a:p>
            <a:endParaRPr lang="en-US" dirty="0"/>
          </a:p>
        </p:txBody>
      </p:sp>
    </p:spTree>
    <p:extLst>
      <p:ext uri="{BB962C8B-B14F-4D97-AF65-F5344CB8AC3E}">
        <p14:creationId xmlns:p14="http://schemas.microsoft.com/office/powerpoint/2010/main" val="20204668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686901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CA" dirty="0"/>
              <a:t>We are looking at Tweeter and Meetup Data elements today</a:t>
            </a:r>
          </a:p>
        </p:txBody>
      </p:sp>
    </p:spTree>
    <p:extLst>
      <p:ext uri="{BB962C8B-B14F-4D97-AF65-F5344CB8AC3E}">
        <p14:creationId xmlns:p14="http://schemas.microsoft.com/office/powerpoint/2010/main" val="19105354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Graph Algorithms are a library of stored procedure plugins you get with 3.1 and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a:buNone/>
            </a:pPr>
            <a:r>
              <a:rPr lang="en-CA" dirty="0"/>
              <a:t>With Neo4j plugins you no longer have to export your data for analysis and then reimport to visualize</a:t>
            </a:r>
          </a:p>
          <a:p>
            <a:pPr>
              <a:buNone/>
            </a:pPr>
            <a:endParaRPr lang="en-CA" dirty="0"/>
          </a:p>
          <a:p>
            <a:pPr>
              <a:buNone/>
            </a:pPr>
            <a:r>
              <a:rPr lang="en-CA" dirty="0"/>
              <a:t>Depending on your data and model, some of these will be a better fit than others</a:t>
            </a:r>
          </a:p>
        </p:txBody>
      </p:sp>
    </p:spTree>
    <p:extLst>
      <p:ext uri="{BB962C8B-B14F-4D97-AF65-F5344CB8AC3E}">
        <p14:creationId xmlns:p14="http://schemas.microsoft.com/office/powerpoint/2010/main" val="10112717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CA" dirty="0"/>
              <a:t>Before I show these algorithm examples, I want to take a moment to thank our Data Scientist on board, Lily </a:t>
            </a:r>
            <a:r>
              <a:rPr lang="en-CA" dirty="0" err="1"/>
              <a:t>Xiong</a:t>
            </a:r>
            <a:r>
              <a:rPr lang="en-CA" dirty="0"/>
              <a:t> from New York who really helped us with applying the algorithms to the data we have. These examples are based on her work.</a:t>
            </a:r>
          </a:p>
          <a:p>
            <a:pPr>
              <a:buNone/>
            </a:pPr>
            <a:endParaRPr lang="en-CA" dirty="0"/>
          </a:p>
          <a:p>
            <a:pPr>
              <a:buNone/>
            </a:pPr>
            <a:r>
              <a:rPr lang="en-CA" dirty="0"/>
              <a:t>We run these algorithms in the Neo4j browser of our database using Cypher, Neo4j’s query language.</a:t>
            </a:r>
          </a:p>
          <a:p>
            <a:pPr>
              <a:buNone/>
            </a:pPr>
            <a:endParaRPr lang="en-CA" dirty="0"/>
          </a:p>
          <a:p>
            <a:pPr>
              <a:buNone/>
            </a:pPr>
            <a:r>
              <a:rPr lang="en-CA" dirty="0"/>
              <a:t>Degrees is the number of relationships that node has, and the score is their weight (Eigenvector centrality)</a:t>
            </a:r>
          </a:p>
        </p:txBody>
      </p:sp>
    </p:spTree>
    <p:extLst>
      <p:ext uri="{BB962C8B-B14F-4D97-AF65-F5344CB8AC3E}">
        <p14:creationId xmlns:p14="http://schemas.microsoft.com/office/powerpoint/2010/main" val="4378666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CA" dirty="0"/>
              <a:t>Blue nodes are Twitter Users and pink nodes are retweets</a:t>
            </a:r>
          </a:p>
        </p:txBody>
      </p:sp>
    </p:spTree>
    <p:extLst>
      <p:ext uri="{BB962C8B-B14F-4D97-AF65-F5344CB8AC3E}">
        <p14:creationId xmlns:p14="http://schemas.microsoft.com/office/powerpoint/2010/main" val="4232744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CA" dirty="0"/>
              <a:t>Maria is very central in this Toronto Data Science community meaning a lot of nodes have to go through her to get to other nodes</a:t>
            </a:r>
          </a:p>
          <a:p>
            <a:pPr>
              <a:buNone/>
            </a:pPr>
            <a:endParaRPr lang="en-CA" dirty="0"/>
          </a:p>
          <a:p>
            <a:pPr>
              <a:buNone/>
            </a:pPr>
            <a:r>
              <a:rPr lang="en-CA" dirty="0"/>
              <a:t>Cosmic Ray is high on this list too because Ray shaped the data in this graph, was actively promoting and connecting with various meetup groups and promoting his events</a:t>
            </a:r>
          </a:p>
          <a:p>
            <a:pPr>
              <a:buNone/>
            </a:pPr>
            <a:endParaRPr lang="en-CA" dirty="0"/>
          </a:p>
          <a:p>
            <a:pPr>
              <a:buNone/>
            </a:pPr>
            <a:r>
              <a:rPr lang="en-CA" dirty="0"/>
              <a:t>Using our </a:t>
            </a:r>
            <a:r>
              <a:rPr lang="en-CA" dirty="0" err="1"/>
              <a:t>SuprFanz</a:t>
            </a:r>
            <a:r>
              <a:rPr lang="en-CA" dirty="0"/>
              <a:t> application, he was able to bring up his centrality by actively promoting meetups at scale.</a:t>
            </a:r>
          </a:p>
          <a:p>
            <a:pPr>
              <a:buNone/>
            </a:pPr>
            <a:endParaRPr lang="en-CA" dirty="0"/>
          </a:p>
        </p:txBody>
      </p:sp>
    </p:spTree>
    <p:extLst>
      <p:ext uri="{BB962C8B-B14F-4D97-AF65-F5344CB8AC3E}">
        <p14:creationId xmlns:p14="http://schemas.microsoft.com/office/powerpoint/2010/main" val="38694074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CA" dirty="0" err="1"/>
              <a:t>YUe</a:t>
            </a:r>
            <a:r>
              <a:rPr lang="en-CA" dirty="0"/>
              <a:t> has a high number of edges (degrees) because he creates a lot of meetup events and content, but his individual nodes are not as interconnected as Maria’s</a:t>
            </a:r>
          </a:p>
        </p:txBody>
      </p:sp>
    </p:spTree>
    <p:extLst>
      <p:ext uri="{BB962C8B-B14F-4D97-AF65-F5344CB8AC3E}">
        <p14:creationId xmlns:p14="http://schemas.microsoft.com/office/powerpoint/2010/main" val="5203947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Evidence suggests that in most real-world networks, and in particular social networks, nodes tend to create tightly knit groups characterized by a relatively high density of ties; this likelihood tends to be greater than the average probability of a tie randomly established between two nodes.</a:t>
            </a:r>
          </a:p>
          <a:p>
            <a:endParaRPr lang="en-CA" dirty="0"/>
          </a:p>
        </p:txBody>
      </p:sp>
    </p:spTree>
    <p:extLst>
      <p:ext uri="{BB962C8B-B14F-4D97-AF65-F5344CB8AC3E}">
        <p14:creationId xmlns:p14="http://schemas.microsoft.com/office/powerpoint/2010/main" val="20137825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Shape 1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4" name="Shape 18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r>
              <a:rPr lang="en-CA" dirty="0"/>
              <a:t>This is our team. Ray Bernard is the heart and soul of </a:t>
            </a:r>
            <a:r>
              <a:rPr lang="en-CA" dirty="0" err="1"/>
              <a:t>SuprFanz</a:t>
            </a:r>
            <a:r>
              <a:rPr lang="en-CA" dirty="0"/>
              <a:t> who started it all and built the core application. I’m the co-founder and VP of development. We both wear many hats, but I mostly do front-end development design and UX. We have two young smart data scientists who help us out, Lily and Alexei.</a:t>
            </a:r>
            <a:endParaRPr dirty="0"/>
          </a:p>
        </p:txBody>
      </p:sp>
    </p:spTree>
    <p:extLst>
      <p:ext uri="{BB962C8B-B14F-4D97-AF65-F5344CB8AC3E}">
        <p14:creationId xmlns:p14="http://schemas.microsoft.com/office/powerpoint/2010/main" val="24088633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CA" sz="1100" b="0" i="0" kern="1200" dirty="0">
                <a:solidFill>
                  <a:schemeClr val="tx1"/>
                </a:solidFill>
                <a:effectLst/>
                <a:latin typeface="+mn-lt"/>
                <a:ea typeface="+mn-ea"/>
                <a:cs typeface="+mn-cs"/>
              </a:rPr>
              <a:t>With a Triangle Count we can look for clustering around particular Twitter Tags to see which terms will reach more members of a community.</a:t>
            </a:r>
          </a:p>
          <a:p>
            <a:pPr>
              <a:buNone/>
            </a:pPr>
            <a:endParaRPr lang="en-CA" sz="1100" b="0" i="0" kern="1200" dirty="0">
              <a:solidFill>
                <a:schemeClr val="tx1"/>
              </a:solidFill>
              <a:effectLst/>
              <a:latin typeface="+mn-lt"/>
              <a:ea typeface="+mn-ea"/>
              <a:cs typeface="+mn-cs"/>
            </a:endParaRPr>
          </a:p>
          <a:p>
            <a:pPr>
              <a:buNone/>
            </a:pPr>
            <a:r>
              <a:rPr lang="en-CA" sz="1100" b="0" i="0" kern="1200" dirty="0">
                <a:solidFill>
                  <a:schemeClr val="tx1"/>
                </a:solidFill>
                <a:effectLst/>
                <a:latin typeface="+mn-lt"/>
                <a:ea typeface="+mn-ea"/>
                <a:cs typeface="+mn-cs"/>
              </a:rPr>
              <a:t>Here in our data science based graph we can see that the term ‘</a:t>
            </a:r>
            <a:r>
              <a:rPr lang="en-CA" sz="1100" b="0" i="0" kern="1200" dirty="0" err="1">
                <a:solidFill>
                  <a:schemeClr val="tx1"/>
                </a:solidFill>
                <a:effectLst/>
                <a:latin typeface="+mn-lt"/>
                <a:ea typeface="+mn-ea"/>
                <a:cs typeface="+mn-cs"/>
              </a:rPr>
              <a:t>datascience</a:t>
            </a:r>
            <a:r>
              <a:rPr lang="en-CA" sz="1100" b="0" i="0" kern="1200" dirty="0">
                <a:solidFill>
                  <a:schemeClr val="tx1"/>
                </a:solidFill>
                <a:effectLst/>
                <a:latin typeface="+mn-lt"/>
                <a:ea typeface="+mn-ea"/>
                <a:cs typeface="+mn-cs"/>
              </a:rPr>
              <a:t>’ is widely used and with a very active community cluster around it but ‘</a:t>
            </a:r>
            <a:r>
              <a:rPr lang="en-CA" sz="1100" b="0" i="0" kern="1200" dirty="0" err="1">
                <a:solidFill>
                  <a:schemeClr val="tx1"/>
                </a:solidFill>
                <a:effectLst/>
                <a:latin typeface="+mn-lt"/>
                <a:ea typeface="+mn-ea"/>
                <a:cs typeface="+mn-cs"/>
              </a:rPr>
              <a:t>dataviz</a:t>
            </a:r>
            <a:r>
              <a:rPr lang="en-CA" sz="1100" b="0" i="0" kern="1200" dirty="0">
                <a:solidFill>
                  <a:schemeClr val="tx1"/>
                </a:solidFill>
                <a:effectLst/>
                <a:latin typeface="+mn-lt"/>
                <a:ea typeface="+mn-ea"/>
                <a:cs typeface="+mn-cs"/>
              </a:rPr>
              <a:t>’ not as much.</a:t>
            </a:r>
          </a:p>
          <a:p>
            <a:pPr>
              <a:buNone/>
            </a:pPr>
            <a:endParaRPr lang="en-CA" sz="1100" b="0" i="0" kern="1200" dirty="0">
              <a:solidFill>
                <a:schemeClr val="tx1"/>
              </a:solidFill>
              <a:effectLst/>
              <a:latin typeface="+mn-lt"/>
              <a:ea typeface="+mn-ea"/>
              <a:cs typeface="+mn-cs"/>
            </a:endParaRPr>
          </a:p>
          <a:p>
            <a:pPr>
              <a:buNone/>
            </a:pPr>
            <a:r>
              <a:rPr lang="en-CA" sz="1100" b="0" i="0" kern="1200" dirty="0">
                <a:solidFill>
                  <a:schemeClr val="tx1"/>
                </a:solidFill>
                <a:effectLst/>
                <a:latin typeface="+mn-lt"/>
                <a:ea typeface="+mn-ea"/>
                <a:cs typeface="+mn-cs"/>
              </a:rPr>
              <a:t>This information can be useful when deciding what hashtags will have the most impact if used in our limited character tweets</a:t>
            </a:r>
          </a:p>
          <a:p>
            <a:endParaRPr lang="en-CA" dirty="0"/>
          </a:p>
        </p:txBody>
      </p:sp>
    </p:spTree>
    <p:extLst>
      <p:ext uri="{BB962C8B-B14F-4D97-AF65-F5344CB8AC3E}">
        <p14:creationId xmlns:p14="http://schemas.microsoft.com/office/powerpoint/2010/main" val="38095614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CA" dirty="0"/>
              <a:t>At the moment, Facebook data is not currently included in the open source Community Graph, however we at </a:t>
            </a:r>
            <a:r>
              <a:rPr lang="en-CA" dirty="0" err="1"/>
              <a:t>SuprFanz</a:t>
            </a:r>
            <a:r>
              <a:rPr lang="en-CA" dirty="0"/>
              <a:t> have done a lot of work with Facebook events.</a:t>
            </a:r>
          </a:p>
          <a:p>
            <a:pPr>
              <a:buNone/>
            </a:pPr>
            <a:endParaRPr lang="en-CA" dirty="0"/>
          </a:p>
          <a:p>
            <a:pPr>
              <a:buNone/>
            </a:pPr>
            <a:r>
              <a:rPr lang="en-CA" dirty="0"/>
              <a:t>Here we have a subgraph view showing two Cosmic Blues band events and two other music events in New York within the same social community </a:t>
            </a:r>
          </a:p>
          <a:p>
            <a:pPr>
              <a:buNone/>
            </a:pPr>
            <a:endParaRPr lang="en-CA" dirty="0"/>
          </a:p>
          <a:p>
            <a:pPr>
              <a:buNone/>
            </a:pPr>
            <a:r>
              <a:rPr lang="en-CA" dirty="0"/>
              <a:t>Right away you can see that the events share several common guests</a:t>
            </a:r>
          </a:p>
          <a:p>
            <a:pPr>
              <a:buNone/>
            </a:pPr>
            <a:endParaRPr lang="en-CA" dirty="0"/>
          </a:p>
          <a:p>
            <a:pPr>
              <a:buNone/>
            </a:pPr>
            <a:r>
              <a:rPr lang="en-CA" dirty="0"/>
              <a:t>In this example we are using a simple Degree count to show us which Facebook users are attending the most events in the complete graph of this data set.</a:t>
            </a:r>
          </a:p>
        </p:txBody>
      </p:sp>
    </p:spTree>
    <p:extLst>
      <p:ext uri="{BB962C8B-B14F-4D97-AF65-F5344CB8AC3E}">
        <p14:creationId xmlns:p14="http://schemas.microsoft.com/office/powerpoint/2010/main" val="4349601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CA" dirty="0"/>
              <a:t>When we expand the visualization to include more events, you can see two community groups that are separate but have one node that acts as a broker between the two networks</a:t>
            </a:r>
          </a:p>
          <a:p>
            <a:pPr>
              <a:buNone/>
            </a:pPr>
            <a:endParaRPr lang="en-CA" dirty="0"/>
          </a:p>
          <a:p>
            <a:pPr>
              <a:buNone/>
            </a:pPr>
            <a:r>
              <a:rPr lang="en-CA" dirty="0"/>
              <a:t>As a promoter on the left you want to find ways to reach the people on the right by finding paths through this broker </a:t>
            </a:r>
          </a:p>
        </p:txBody>
      </p:sp>
    </p:spTree>
    <p:extLst>
      <p:ext uri="{BB962C8B-B14F-4D97-AF65-F5344CB8AC3E}">
        <p14:creationId xmlns:p14="http://schemas.microsoft.com/office/powerpoint/2010/main" val="24074153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CA" dirty="0"/>
              <a:t>Here is a graph of Facebook blues music events in New York with some guests in common.</a:t>
            </a:r>
          </a:p>
          <a:p>
            <a:pPr>
              <a:buNone/>
            </a:pPr>
            <a:endParaRPr lang="en-CA" dirty="0"/>
          </a:p>
          <a:p>
            <a:pPr>
              <a:buNone/>
            </a:pPr>
            <a:r>
              <a:rPr lang="en-CA" dirty="0"/>
              <a:t>Problem: How can the Promoter of the Cosmic Blues Festival reach those guests of the </a:t>
            </a:r>
            <a:r>
              <a:rPr lang="en-CA" dirty="0" err="1"/>
              <a:t>Bluescraft</a:t>
            </a:r>
            <a:r>
              <a:rPr lang="en-CA" dirty="0"/>
              <a:t> event that they don’t already share?</a:t>
            </a:r>
          </a:p>
          <a:p>
            <a:pPr>
              <a:buNone/>
            </a:pPr>
            <a:endParaRPr lang="en-CA" dirty="0"/>
          </a:p>
          <a:p>
            <a:pPr>
              <a:buNone/>
            </a:pPr>
            <a:r>
              <a:rPr lang="en-CA" dirty="0"/>
              <a:t>We’ll use the node John in this example.</a:t>
            </a:r>
          </a:p>
        </p:txBody>
      </p:sp>
    </p:spTree>
    <p:extLst>
      <p:ext uri="{BB962C8B-B14F-4D97-AF65-F5344CB8AC3E}">
        <p14:creationId xmlns:p14="http://schemas.microsoft.com/office/powerpoint/2010/main" val="24550699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CA" dirty="0"/>
              <a:t>This particular use case is a stepping stone to further analysis.</a:t>
            </a:r>
          </a:p>
          <a:p>
            <a:pPr>
              <a:buNone/>
            </a:pPr>
            <a:r>
              <a:rPr lang="en-CA" dirty="0"/>
              <a:t>We can explore Christa’s relationships to see if we can find other connections to John’s network through which we can target promotions</a:t>
            </a:r>
          </a:p>
          <a:p>
            <a:pPr>
              <a:buNone/>
            </a:pPr>
            <a:endParaRPr lang="en-CA" dirty="0"/>
          </a:p>
          <a:p>
            <a:pPr>
              <a:buNone/>
            </a:pPr>
            <a:r>
              <a:rPr lang="en-CA" dirty="0"/>
              <a:t>Examples: </a:t>
            </a:r>
          </a:p>
          <a:p>
            <a:r>
              <a:rPr lang="en-CA" dirty="0"/>
              <a:t> If they are already friends and Christa shares the event or page posts about it</a:t>
            </a:r>
          </a:p>
          <a:p>
            <a:r>
              <a:rPr lang="en-CA" dirty="0"/>
              <a:t> If they are members of the same Facebook group and Christa posts in the group</a:t>
            </a:r>
          </a:p>
          <a:p>
            <a:r>
              <a:rPr lang="en-CA" dirty="0"/>
              <a:t> If they like the same pages, photos or other public content in which the event is the topic</a:t>
            </a:r>
          </a:p>
          <a:p>
            <a:r>
              <a:rPr lang="en-CA" dirty="0"/>
              <a:t> They could meet in person at the </a:t>
            </a:r>
            <a:r>
              <a:rPr lang="en-CA" dirty="0" err="1"/>
              <a:t>Bluescraft</a:t>
            </a:r>
            <a:r>
              <a:rPr lang="en-CA" dirty="0"/>
              <a:t> event</a:t>
            </a:r>
          </a:p>
        </p:txBody>
      </p:sp>
    </p:spTree>
    <p:extLst>
      <p:ext uri="{BB962C8B-B14F-4D97-AF65-F5344CB8AC3E}">
        <p14:creationId xmlns:p14="http://schemas.microsoft.com/office/powerpoint/2010/main" val="42863773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CA" dirty="0"/>
              <a:t>And this has been a small snapshot of the many ways we are exploring the use of data science to help our users increase event attendance</a:t>
            </a:r>
          </a:p>
        </p:txBody>
      </p:sp>
    </p:spTree>
    <p:extLst>
      <p:ext uri="{BB962C8B-B14F-4D97-AF65-F5344CB8AC3E}">
        <p14:creationId xmlns:p14="http://schemas.microsoft.com/office/powerpoint/2010/main" val="4923952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26909270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endParaRPr lang="en-CA" dirty="0"/>
          </a:p>
        </p:txBody>
      </p:sp>
    </p:spTree>
    <p:extLst>
      <p:ext uri="{BB962C8B-B14F-4D97-AF65-F5344CB8AC3E}">
        <p14:creationId xmlns:p14="http://schemas.microsoft.com/office/powerpoint/2010/main" val="25909909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11420818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32662088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8" name="Shape 8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sz="1100" b="0" dirty="0">
                <a:solidFill>
                  <a:schemeClr val="dk1"/>
                </a:solidFill>
              </a:rPr>
              <a:t>Cy is our bot who makes all of this possible!</a:t>
            </a:r>
            <a:endParaRPr b="0" dirty="0"/>
          </a:p>
        </p:txBody>
      </p:sp>
    </p:spTree>
    <p:extLst>
      <p:ext uri="{BB962C8B-B14F-4D97-AF65-F5344CB8AC3E}">
        <p14:creationId xmlns:p14="http://schemas.microsoft.com/office/powerpoint/2010/main" val="186687208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CA" dirty="0"/>
              <a:t>We can help with installing the Community-Graph</a:t>
            </a:r>
          </a:p>
          <a:p>
            <a:pPr>
              <a:buNone/>
            </a:pPr>
            <a:r>
              <a:rPr lang="en-CA" dirty="0"/>
              <a:t>For help with promotions, please contact us to arrange a consultation </a:t>
            </a:r>
          </a:p>
          <a:p>
            <a:endParaRPr lang="en-CA" dirty="0"/>
          </a:p>
        </p:txBody>
      </p:sp>
    </p:spTree>
    <p:extLst>
      <p:ext uri="{BB962C8B-B14F-4D97-AF65-F5344CB8AC3E}">
        <p14:creationId xmlns:p14="http://schemas.microsoft.com/office/powerpoint/2010/main" val="14146887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Shape 1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8" name="Shape 18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CA" sz="1100" b="0" i="0" kern="1200" dirty="0">
                <a:solidFill>
                  <a:schemeClr val="tx1"/>
                </a:solidFill>
                <a:effectLst/>
                <a:latin typeface="+mn-lt"/>
                <a:ea typeface="+mn-ea"/>
                <a:cs typeface="+mn-cs"/>
              </a:rPr>
              <a:t>© </a:t>
            </a:r>
            <a:r>
              <a:rPr lang="en-CA" sz="1100" b="0" i="0" kern="1200" dirty="0" err="1">
                <a:solidFill>
                  <a:schemeClr val="tx1"/>
                </a:solidFill>
                <a:effectLst/>
                <a:latin typeface="+mn-lt"/>
                <a:ea typeface="+mn-ea"/>
                <a:cs typeface="+mn-cs"/>
              </a:rPr>
              <a:t>SuprFanz</a:t>
            </a:r>
            <a:r>
              <a:rPr lang="en-CA" sz="1100" b="0" i="0" kern="1200" dirty="0">
                <a:solidFill>
                  <a:schemeClr val="tx1"/>
                </a:solidFill>
                <a:effectLst/>
                <a:latin typeface="+mn-lt"/>
                <a:ea typeface="+mn-ea"/>
                <a:cs typeface="+mn-cs"/>
              </a:rPr>
              <a:t> 2018</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CA" dirty="0"/>
              <a:t>The </a:t>
            </a:r>
            <a:r>
              <a:rPr lang="en-CA" dirty="0" err="1"/>
              <a:t>SuprFanz</a:t>
            </a:r>
            <a:r>
              <a:rPr lang="en-CA" dirty="0"/>
              <a:t> story begins with my partner, Ray Bernard (aka Cosmic Ray) of the Cosmic Blues band in New York City. The Cosmic Blues Band landed a great gig, a residency at BB King’s in Times Square!</a:t>
            </a:r>
          </a:p>
        </p:txBody>
      </p:sp>
    </p:spTree>
    <p:extLst>
      <p:ext uri="{BB962C8B-B14F-4D97-AF65-F5344CB8AC3E}">
        <p14:creationId xmlns:p14="http://schemas.microsoft.com/office/powerpoint/2010/main" val="4264544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6" name="Shape 10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t>So Ray was presented with the problem of how to fill 120 capacity room every week. As a technologist with a background as a Columbia University adjunct professor and engineer working for big companies like Dell, Compaq and Isilon, his instinct was to approach this problem with technology.</a:t>
            </a:r>
          </a:p>
        </p:txBody>
      </p:sp>
    </p:spTree>
    <p:extLst>
      <p:ext uri="{BB962C8B-B14F-4D97-AF65-F5344CB8AC3E}">
        <p14:creationId xmlns:p14="http://schemas.microsoft.com/office/powerpoint/2010/main" val="39118931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CA" dirty="0"/>
              <a:t>Ray quickly made use of social media to start promoting like mad! </a:t>
            </a:r>
          </a:p>
          <a:p>
            <a:pPr>
              <a:buNone/>
            </a:pPr>
            <a:endParaRPr lang="en-CA" dirty="0"/>
          </a:p>
          <a:p>
            <a:pPr>
              <a:buNone/>
            </a:pPr>
            <a:r>
              <a:rPr lang="en-CA" dirty="0"/>
              <a:t>But as you probably know, it can take a person 10-20 hours a week or more to effectively market an event on social media and have some success. </a:t>
            </a:r>
          </a:p>
          <a:p>
            <a:pPr>
              <a:buNone/>
            </a:pPr>
            <a:endParaRPr lang="en-CA" dirty="0"/>
          </a:p>
          <a:p>
            <a:pPr>
              <a:buNone/>
            </a:pPr>
            <a:r>
              <a:rPr lang="en-CA" dirty="0"/>
              <a:t>So Ray decided to come up with a way to automate this at scale.</a:t>
            </a:r>
          </a:p>
        </p:txBody>
      </p:sp>
    </p:spTree>
    <p:extLst>
      <p:ext uri="{BB962C8B-B14F-4D97-AF65-F5344CB8AC3E}">
        <p14:creationId xmlns:p14="http://schemas.microsoft.com/office/powerpoint/2010/main" val="40242257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Neo4j Title 1">
    <p:bg>
      <p:bgPr>
        <a:solidFill>
          <a:srgbClr val="FFFFFF"/>
        </a:solidFill>
        <a:effectLst/>
      </p:bgPr>
    </p:bg>
    <p:spTree>
      <p:nvGrpSpPr>
        <p:cNvPr id="1" name="Shape 14"/>
        <p:cNvGrpSpPr/>
        <p:nvPr/>
      </p:nvGrpSpPr>
      <p:grpSpPr>
        <a:xfrm>
          <a:off x="0" y="0"/>
          <a:ext cx="0" cy="0"/>
          <a:chOff x="0" y="0"/>
          <a:chExt cx="0" cy="0"/>
        </a:xfrm>
      </p:grpSpPr>
      <p:pic>
        <p:nvPicPr>
          <p:cNvPr id="15" name="Shape 15" descr="crowd1920.jpg"/>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0" y="-45250"/>
            <a:ext cx="9144000" cy="3464299"/>
          </a:xfrm>
          <a:prstGeom prst="rect">
            <a:avLst/>
          </a:prstGeom>
          <a:noFill/>
          <a:ln>
            <a:noFill/>
          </a:ln>
        </p:spPr>
      </p:pic>
      <p:sp>
        <p:nvSpPr>
          <p:cNvPr id="16" name="Shape 16"/>
          <p:cNvSpPr txBox="1"/>
          <p:nvPr/>
        </p:nvSpPr>
        <p:spPr>
          <a:xfrm>
            <a:off x="2578400" y="2869025"/>
            <a:ext cx="6253800" cy="842700"/>
          </a:xfrm>
          <a:prstGeom prst="rect">
            <a:avLst/>
          </a:prstGeom>
          <a:noFill/>
          <a:ln>
            <a:noFill/>
          </a:ln>
        </p:spPr>
        <p:txBody>
          <a:bodyPr lIns="91425" tIns="91425" rIns="91425" bIns="91425" anchor="ctr" anchorCtr="0">
            <a:noAutofit/>
          </a:bodyPr>
          <a:lstStyle/>
          <a:p>
            <a:pPr lvl="0" algn="l" rtl="0">
              <a:spcBef>
                <a:spcPts val="0"/>
              </a:spcBef>
              <a:buNone/>
            </a:pPr>
            <a:endParaRPr sz="4800">
              <a:solidFill>
                <a:srgbClr val="FFFFFF"/>
              </a:solidFill>
            </a:endParaRPr>
          </a:p>
        </p:txBody>
      </p:sp>
      <p:sp>
        <p:nvSpPr>
          <p:cNvPr id="17" name="Shape 17"/>
          <p:cNvSpPr txBox="1">
            <a:spLocks noGrp="1"/>
          </p:cNvSpPr>
          <p:nvPr>
            <p:ph type="title"/>
          </p:nvPr>
        </p:nvSpPr>
        <p:spPr>
          <a:xfrm>
            <a:off x="339750" y="211425"/>
            <a:ext cx="8492700" cy="792600"/>
          </a:xfrm>
          <a:prstGeom prst="rect">
            <a:avLst/>
          </a:prstGeom>
        </p:spPr>
        <p:txBody>
          <a:bodyPr lIns="91425" tIns="91425" rIns="91425" bIns="91425" anchor="t" anchorCtr="0"/>
          <a:lstStyle>
            <a:lvl1pPr lvl="0" algn="ctr" rtl="0">
              <a:spcBef>
                <a:spcPts val="0"/>
              </a:spcBef>
              <a:buNone/>
              <a:defRPr sz="3600" b="1">
                <a:solidFill>
                  <a:srgbClr val="000000"/>
                </a:solidFill>
              </a:defRPr>
            </a:lvl1pPr>
            <a:lvl2pPr lvl="1" algn="ctr" rtl="0">
              <a:spcBef>
                <a:spcPts val="0"/>
              </a:spcBef>
              <a:buNone/>
              <a:defRPr b="1">
                <a:solidFill>
                  <a:srgbClr val="000000"/>
                </a:solidFill>
              </a:defRPr>
            </a:lvl2pPr>
            <a:lvl3pPr lvl="2" algn="ctr" rtl="0">
              <a:spcBef>
                <a:spcPts val="0"/>
              </a:spcBef>
              <a:buNone/>
              <a:defRPr b="1">
                <a:solidFill>
                  <a:srgbClr val="000000"/>
                </a:solidFill>
              </a:defRPr>
            </a:lvl3pPr>
            <a:lvl4pPr lvl="3" algn="ctr" rtl="0">
              <a:spcBef>
                <a:spcPts val="0"/>
              </a:spcBef>
              <a:buNone/>
              <a:defRPr b="1">
                <a:solidFill>
                  <a:srgbClr val="000000"/>
                </a:solidFill>
              </a:defRPr>
            </a:lvl4pPr>
            <a:lvl5pPr lvl="4" algn="ctr" rtl="0">
              <a:spcBef>
                <a:spcPts val="0"/>
              </a:spcBef>
              <a:buNone/>
              <a:defRPr b="1">
                <a:solidFill>
                  <a:srgbClr val="000000"/>
                </a:solidFill>
              </a:defRPr>
            </a:lvl5pPr>
            <a:lvl6pPr lvl="5" algn="ctr" rtl="0">
              <a:spcBef>
                <a:spcPts val="0"/>
              </a:spcBef>
              <a:buNone/>
              <a:defRPr b="1">
                <a:solidFill>
                  <a:srgbClr val="000000"/>
                </a:solidFill>
              </a:defRPr>
            </a:lvl6pPr>
            <a:lvl7pPr lvl="6" algn="ctr" rtl="0">
              <a:spcBef>
                <a:spcPts val="0"/>
              </a:spcBef>
              <a:buNone/>
              <a:defRPr b="1">
                <a:solidFill>
                  <a:srgbClr val="000000"/>
                </a:solidFill>
              </a:defRPr>
            </a:lvl7pPr>
            <a:lvl8pPr lvl="7" algn="ctr" rtl="0">
              <a:spcBef>
                <a:spcPts val="0"/>
              </a:spcBef>
              <a:buNone/>
              <a:defRPr b="1">
                <a:solidFill>
                  <a:srgbClr val="000000"/>
                </a:solidFill>
              </a:defRPr>
            </a:lvl8pPr>
            <a:lvl9pPr lvl="8" algn="ctr" rtl="0">
              <a:spcBef>
                <a:spcPts val="0"/>
              </a:spcBef>
              <a:buNone/>
              <a:defRPr b="1">
                <a:solidFill>
                  <a:srgbClr val="000000"/>
                </a:solidFill>
              </a:defRPr>
            </a:lvl9pPr>
          </a:lstStyle>
          <a:p>
            <a:endParaRPr/>
          </a:p>
        </p:txBody>
      </p:sp>
      <p:sp>
        <p:nvSpPr>
          <p:cNvPr id="18" name="Shape 18"/>
          <p:cNvSpPr txBox="1">
            <a:spLocks noGrp="1"/>
          </p:cNvSpPr>
          <p:nvPr>
            <p:ph type="subTitle" idx="1"/>
          </p:nvPr>
        </p:nvSpPr>
        <p:spPr>
          <a:xfrm>
            <a:off x="392400" y="876750"/>
            <a:ext cx="8387400" cy="575700"/>
          </a:xfrm>
          <a:prstGeom prst="rect">
            <a:avLst/>
          </a:prstGeom>
        </p:spPr>
        <p:txBody>
          <a:bodyPr lIns="91425" tIns="91425" rIns="91425" bIns="91425" anchor="t" anchorCtr="0"/>
          <a:lstStyle>
            <a:lvl1pPr lvl="0" algn="ctr" rtl="0">
              <a:lnSpc>
                <a:spcPct val="110000"/>
              </a:lnSpc>
              <a:spcBef>
                <a:spcPts val="0"/>
              </a:spcBef>
              <a:buNone/>
              <a:defRPr sz="2400">
                <a:solidFill>
                  <a:srgbClr val="000000"/>
                </a:solidFill>
              </a:defRPr>
            </a:lvl1pPr>
            <a:lvl2pPr lvl="1" algn="ctr" rtl="0">
              <a:lnSpc>
                <a:spcPct val="110000"/>
              </a:lnSpc>
              <a:spcBef>
                <a:spcPts val="0"/>
              </a:spcBef>
              <a:buNone/>
              <a:defRPr sz="2400">
                <a:solidFill>
                  <a:srgbClr val="000000"/>
                </a:solidFill>
              </a:defRPr>
            </a:lvl2pPr>
            <a:lvl3pPr lvl="2" algn="ctr" rtl="0">
              <a:lnSpc>
                <a:spcPct val="110000"/>
              </a:lnSpc>
              <a:spcBef>
                <a:spcPts val="0"/>
              </a:spcBef>
              <a:buNone/>
              <a:defRPr sz="2400">
                <a:solidFill>
                  <a:srgbClr val="000000"/>
                </a:solidFill>
              </a:defRPr>
            </a:lvl3pPr>
            <a:lvl4pPr lvl="3" algn="ctr" rtl="0">
              <a:lnSpc>
                <a:spcPct val="110000"/>
              </a:lnSpc>
              <a:spcBef>
                <a:spcPts val="0"/>
              </a:spcBef>
              <a:buNone/>
              <a:defRPr sz="2400">
                <a:solidFill>
                  <a:srgbClr val="000000"/>
                </a:solidFill>
              </a:defRPr>
            </a:lvl4pPr>
            <a:lvl5pPr lvl="4" algn="ctr" rtl="0">
              <a:lnSpc>
                <a:spcPct val="110000"/>
              </a:lnSpc>
              <a:spcBef>
                <a:spcPts val="0"/>
              </a:spcBef>
              <a:buNone/>
              <a:defRPr sz="2400">
                <a:solidFill>
                  <a:srgbClr val="000000"/>
                </a:solidFill>
              </a:defRPr>
            </a:lvl5pPr>
            <a:lvl6pPr lvl="5" algn="ctr" rtl="0">
              <a:lnSpc>
                <a:spcPct val="110000"/>
              </a:lnSpc>
              <a:spcBef>
                <a:spcPts val="0"/>
              </a:spcBef>
              <a:buNone/>
              <a:defRPr sz="2400">
                <a:solidFill>
                  <a:srgbClr val="000000"/>
                </a:solidFill>
              </a:defRPr>
            </a:lvl6pPr>
            <a:lvl7pPr lvl="6" algn="ctr" rtl="0">
              <a:lnSpc>
                <a:spcPct val="110000"/>
              </a:lnSpc>
              <a:spcBef>
                <a:spcPts val="0"/>
              </a:spcBef>
              <a:buNone/>
              <a:defRPr sz="2400">
                <a:solidFill>
                  <a:srgbClr val="000000"/>
                </a:solidFill>
              </a:defRPr>
            </a:lvl7pPr>
            <a:lvl8pPr lvl="7" algn="ctr" rtl="0">
              <a:lnSpc>
                <a:spcPct val="110000"/>
              </a:lnSpc>
              <a:spcBef>
                <a:spcPts val="0"/>
              </a:spcBef>
              <a:buNone/>
              <a:defRPr sz="2400">
                <a:solidFill>
                  <a:srgbClr val="000000"/>
                </a:solidFill>
              </a:defRPr>
            </a:lvl8pPr>
            <a:lvl9pPr lvl="8" algn="ctr" rtl="0">
              <a:lnSpc>
                <a:spcPct val="110000"/>
              </a:lnSpc>
              <a:spcBef>
                <a:spcPts val="0"/>
              </a:spcBef>
              <a:buNone/>
              <a:defRPr sz="2400">
                <a:solidFill>
                  <a:srgbClr val="000000"/>
                </a:solidFill>
              </a:defRPr>
            </a:lvl9pPr>
          </a:lstStyle>
          <a:p>
            <a:endParaRPr/>
          </a:p>
        </p:txBody>
      </p:sp>
      <p:pic>
        <p:nvPicPr>
          <p:cNvPr id="19" name="Shape 19" descr="cy.png"/>
          <p:cNvPicPr preferRelativeResize="0"/>
          <p:nvPr/>
        </p:nvPicPr>
        <p:blipFill>
          <a:blip r:embed="rId3">
            <a:alphaModFix/>
          </a:blip>
          <a:stretch>
            <a:fillRect/>
          </a:stretch>
        </p:blipFill>
        <p:spPr>
          <a:xfrm>
            <a:off x="3470824" y="1880675"/>
            <a:ext cx="2230550" cy="2210350"/>
          </a:xfrm>
          <a:prstGeom prst="rect">
            <a:avLst/>
          </a:prstGeom>
          <a:noFill/>
          <a:ln>
            <a:noFill/>
          </a:ln>
        </p:spPr>
      </p:pic>
      <p:pic>
        <p:nvPicPr>
          <p:cNvPr id="20" name="Shape 20" descr="suprfanz.png"/>
          <p:cNvPicPr preferRelativeResize="0"/>
          <p:nvPr/>
        </p:nvPicPr>
        <p:blipFill>
          <a:blip r:embed="rId4">
            <a:alphaModFix/>
          </a:blip>
          <a:stretch>
            <a:fillRect/>
          </a:stretch>
        </p:blipFill>
        <p:spPr>
          <a:xfrm>
            <a:off x="2948662" y="4198499"/>
            <a:ext cx="3274875" cy="713924"/>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59"/>
        <p:cNvGrpSpPr/>
        <p:nvPr/>
      </p:nvGrpSpPr>
      <p:grpSpPr>
        <a:xfrm>
          <a:off x="0" y="0"/>
          <a:ext cx="0" cy="0"/>
          <a:chOff x="0" y="0"/>
          <a:chExt cx="0" cy="0"/>
        </a:xfrm>
      </p:grpSpPr>
      <p:sp>
        <p:nvSpPr>
          <p:cNvPr id="60" name="Shape 60"/>
          <p:cNvSpPr/>
          <p:nvPr/>
        </p:nvSpPr>
        <p:spPr>
          <a:xfrm>
            <a:off x="4572000" y="-125"/>
            <a:ext cx="4572000" cy="5143500"/>
          </a:xfrm>
          <a:prstGeom prst="rect">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61" name="Shape 61"/>
          <p:cNvSpPr txBox="1">
            <a:spLocks noGrp="1"/>
          </p:cNvSpPr>
          <p:nvPr>
            <p:ph type="title"/>
          </p:nvPr>
        </p:nvSpPr>
        <p:spPr>
          <a:xfrm>
            <a:off x="265500" y="1233175"/>
            <a:ext cx="4045200" cy="14823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62" name="Shape 62"/>
          <p:cNvSpPr txBox="1">
            <a:spLocks noGrp="1"/>
          </p:cNvSpPr>
          <p:nvPr>
            <p:ph type="subTitle" idx="1"/>
          </p:nvPr>
        </p:nvSpPr>
        <p:spPr>
          <a:xfrm>
            <a:off x="265500" y="2803075"/>
            <a:ext cx="4045200" cy="12351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63" name="Shape 63"/>
          <p:cNvSpPr txBox="1">
            <a:spLocks noGrp="1"/>
          </p:cNvSpPr>
          <p:nvPr>
            <p:ph type="body" idx="2"/>
          </p:nvPr>
        </p:nvSpPr>
        <p:spPr>
          <a:xfrm>
            <a:off x="4939500" y="724075"/>
            <a:ext cx="3837000" cy="36951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64" name="Shape 6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Caption">
    <p:spTree>
      <p:nvGrpSpPr>
        <p:cNvPr id="1" name="Shape 65"/>
        <p:cNvGrpSpPr/>
        <p:nvPr/>
      </p:nvGrpSpPr>
      <p:grpSpPr>
        <a:xfrm>
          <a:off x="0" y="0"/>
          <a:ext cx="0" cy="0"/>
          <a:chOff x="0" y="0"/>
          <a:chExt cx="0" cy="0"/>
        </a:xfrm>
      </p:grpSpPr>
      <p:sp>
        <p:nvSpPr>
          <p:cNvPr id="66" name="Shape 66"/>
          <p:cNvSpPr txBox="1">
            <a:spLocks noGrp="1"/>
          </p:cNvSpPr>
          <p:nvPr>
            <p:ph type="body" idx="1"/>
          </p:nvPr>
        </p:nvSpPr>
        <p:spPr>
          <a:xfrm>
            <a:off x="311700" y="4230575"/>
            <a:ext cx="5998800" cy="6051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67" name="Shape 6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Big number">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311700" y="1106125"/>
            <a:ext cx="8520600" cy="1963500"/>
          </a:xfrm>
          <a:prstGeom prst="rect">
            <a:avLst/>
          </a:prstGeom>
        </p:spPr>
        <p:txBody>
          <a:bodyPr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70" name="Shape 70"/>
          <p:cNvSpPr txBox="1">
            <a:spLocks noGrp="1"/>
          </p:cNvSpPr>
          <p:nvPr>
            <p:ph type="body" idx="1"/>
          </p:nvPr>
        </p:nvSpPr>
        <p:spPr>
          <a:xfrm>
            <a:off x="311700" y="3152225"/>
            <a:ext cx="8520600" cy="13008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71" name="Shape 7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72"/>
        <p:cNvGrpSpPr/>
        <p:nvPr/>
      </p:nvGrpSpPr>
      <p:grpSpPr>
        <a:xfrm>
          <a:off x="0" y="0"/>
          <a:ext cx="0" cy="0"/>
          <a:chOff x="0" y="0"/>
          <a:chExt cx="0" cy="0"/>
        </a:xfrm>
      </p:grpSpPr>
      <p:sp>
        <p:nvSpPr>
          <p:cNvPr id="73" name="Shape 7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bg>
      <p:bgPr>
        <a:blipFill>
          <a:blip r:embed="rId2">
            <a:alphaModFix/>
          </a:blip>
          <a:stretch>
            <a:fillRect/>
          </a:stretch>
        </a:blipFill>
        <a:effectLst/>
      </p:bgPr>
    </p:bg>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311700" y="2150850"/>
            <a:ext cx="8520600" cy="841800"/>
          </a:xfrm>
          <a:prstGeom prst="rect">
            <a:avLst/>
          </a:prstGeom>
        </p:spPr>
        <p:txBody>
          <a:bodyPr lIns="91425" tIns="91425" rIns="91425" bIns="91425" anchor="ctr" anchorCtr="0"/>
          <a:lstStyle>
            <a:lvl1pPr lvl="0" algn="ctr">
              <a:spcBef>
                <a:spcPts val="0"/>
              </a:spcBef>
              <a:buClr>
                <a:srgbClr val="FFFFFF"/>
              </a:buClr>
              <a:buSzPct val="100000"/>
              <a:defRPr sz="3600">
                <a:solidFill>
                  <a:srgbClr val="FFFFFF"/>
                </a:solidFill>
              </a:defRPr>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23" name="Shape 2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Section header 1">
    <p:bg>
      <p:bgPr>
        <a:blipFill>
          <a:blip r:embed="rId2">
            <a:alphaModFix/>
          </a:blip>
          <a:stretch>
            <a:fillRect/>
          </a:stretch>
        </a:blipFill>
        <a:effectLst/>
      </p:bgPr>
    </p:bg>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311700" y="871425"/>
            <a:ext cx="8520600" cy="841800"/>
          </a:xfrm>
          <a:prstGeom prst="rect">
            <a:avLst/>
          </a:prstGeom>
        </p:spPr>
        <p:txBody>
          <a:bodyPr lIns="91425" tIns="91425" rIns="91425" bIns="91425" anchor="ctr" anchorCtr="0"/>
          <a:lstStyle>
            <a:lvl1pPr lvl="0" algn="ctr" rtl="0">
              <a:spcBef>
                <a:spcPts val="0"/>
              </a:spcBef>
              <a:buClr>
                <a:srgbClr val="000000"/>
              </a:buClr>
              <a:buSzPct val="100000"/>
              <a:defRPr sz="3600" b="1">
                <a:solidFill>
                  <a:srgbClr val="000000"/>
                </a:solidFill>
              </a:defRPr>
            </a:lvl1pPr>
            <a:lvl2pPr lvl="1" algn="ctr" rtl="0">
              <a:spcBef>
                <a:spcPts val="0"/>
              </a:spcBef>
              <a:buSzPct val="100000"/>
              <a:defRPr sz="3600" b="1"/>
            </a:lvl2pPr>
            <a:lvl3pPr lvl="2" algn="ctr" rtl="0">
              <a:spcBef>
                <a:spcPts val="0"/>
              </a:spcBef>
              <a:buSzPct val="100000"/>
              <a:defRPr sz="3600" b="1"/>
            </a:lvl3pPr>
            <a:lvl4pPr lvl="3" algn="ctr" rtl="0">
              <a:spcBef>
                <a:spcPts val="0"/>
              </a:spcBef>
              <a:buSzPct val="100000"/>
              <a:defRPr sz="3600" b="1"/>
            </a:lvl4pPr>
            <a:lvl5pPr lvl="4" algn="ctr" rtl="0">
              <a:spcBef>
                <a:spcPts val="0"/>
              </a:spcBef>
              <a:buSzPct val="100000"/>
              <a:defRPr sz="3600" b="1"/>
            </a:lvl5pPr>
            <a:lvl6pPr lvl="5" algn="ctr" rtl="0">
              <a:spcBef>
                <a:spcPts val="0"/>
              </a:spcBef>
              <a:buSzPct val="100000"/>
              <a:defRPr sz="3600" b="1"/>
            </a:lvl6pPr>
            <a:lvl7pPr lvl="6" algn="ctr" rtl="0">
              <a:spcBef>
                <a:spcPts val="0"/>
              </a:spcBef>
              <a:buSzPct val="100000"/>
              <a:defRPr sz="3600" b="1"/>
            </a:lvl7pPr>
            <a:lvl8pPr lvl="7" algn="ctr" rtl="0">
              <a:spcBef>
                <a:spcPts val="0"/>
              </a:spcBef>
              <a:buSzPct val="100000"/>
              <a:defRPr sz="3600" b="1"/>
            </a:lvl8pPr>
            <a:lvl9pPr lvl="8" algn="ctr" rtl="0">
              <a:spcBef>
                <a:spcPts val="0"/>
              </a:spcBef>
              <a:buSzPct val="100000"/>
              <a:defRPr sz="3600" b="1"/>
            </a:lvl9pPr>
          </a:lstStyle>
          <a:p>
            <a:endParaRPr/>
          </a:p>
        </p:txBody>
      </p:sp>
      <p:sp>
        <p:nvSpPr>
          <p:cNvPr id="26" name="Shape 26"/>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pic>
        <p:nvPicPr>
          <p:cNvPr id="27" name="Shape 27" descr="cy.png"/>
          <p:cNvPicPr preferRelativeResize="0"/>
          <p:nvPr/>
        </p:nvPicPr>
        <p:blipFill>
          <a:blip r:embed="rId3">
            <a:alphaModFix/>
          </a:blip>
          <a:stretch>
            <a:fillRect/>
          </a:stretch>
        </p:blipFill>
        <p:spPr>
          <a:xfrm>
            <a:off x="2995612" y="3465000"/>
            <a:ext cx="3152775" cy="31242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8"/>
        <p:cNvGrpSpPr/>
        <p:nvPr/>
      </p:nvGrpSpPr>
      <p:grpSpPr>
        <a:xfrm>
          <a:off x="0" y="0"/>
          <a:ext cx="0" cy="0"/>
          <a:chOff x="0" y="0"/>
          <a:chExt cx="0" cy="0"/>
        </a:xfrm>
      </p:grpSpPr>
      <p:pic>
        <p:nvPicPr>
          <p:cNvPr id="29" name="Shape 29" descr="graphdb1920.jpg"/>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0" y="1"/>
            <a:ext cx="9144000" cy="1151848"/>
          </a:xfrm>
          <a:prstGeom prst="rect">
            <a:avLst/>
          </a:prstGeom>
          <a:noFill/>
          <a:ln>
            <a:noFill/>
          </a:ln>
        </p:spPr>
      </p:pic>
      <p:sp>
        <p:nvSpPr>
          <p:cNvPr id="30" name="Shape 30"/>
          <p:cNvSpPr txBox="1">
            <a:spLocks noGrp="1"/>
          </p:cNvSpPr>
          <p:nvPr>
            <p:ph type="title"/>
          </p:nvPr>
        </p:nvSpPr>
        <p:spPr>
          <a:xfrm>
            <a:off x="311700" y="289576"/>
            <a:ext cx="8520600" cy="572700"/>
          </a:xfrm>
          <a:prstGeom prst="rect">
            <a:avLst/>
          </a:prstGeom>
        </p:spPr>
        <p:txBody>
          <a:bodyPr lIns="91425" tIns="91425" rIns="91425" bIns="91425" anchor="t" anchorCtr="0"/>
          <a:lstStyle>
            <a:lvl1pPr lvl="0">
              <a:spcBef>
                <a:spcPts val="0"/>
              </a:spcBef>
              <a:buNone/>
              <a:defRPr b="1">
                <a:solidFill>
                  <a:srgbClr val="FFFFFF"/>
                </a:solidFill>
              </a:defRPr>
            </a:lvl1pPr>
            <a:lvl2pPr lvl="1">
              <a:spcBef>
                <a:spcPts val="0"/>
              </a:spcBef>
              <a:buNone/>
              <a:defRPr b="1">
                <a:solidFill>
                  <a:srgbClr val="FFFFFF"/>
                </a:solidFill>
              </a:defRPr>
            </a:lvl2pPr>
            <a:lvl3pPr lvl="2">
              <a:spcBef>
                <a:spcPts val="0"/>
              </a:spcBef>
              <a:buNone/>
              <a:defRPr b="1">
                <a:solidFill>
                  <a:srgbClr val="FFFFFF"/>
                </a:solidFill>
              </a:defRPr>
            </a:lvl3pPr>
            <a:lvl4pPr lvl="3">
              <a:spcBef>
                <a:spcPts val="0"/>
              </a:spcBef>
              <a:buNone/>
              <a:defRPr b="1">
                <a:solidFill>
                  <a:srgbClr val="FFFFFF"/>
                </a:solidFill>
              </a:defRPr>
            </a:lvl4pPr>
            <a:lvl5pPr lvl="4">
              <a:spcBef>
                <a:spcPts val="0"/>
              </a:spcBef>
              <a:buNone/>
              <a:defRPr b="1">
                <a:solidFill>
                  <a:srgbClr val="FFFFFF"/>
                </a:solidFill>
              </a:defRPr>
            </a:lvl5pPr>
            <a:lvl6pPr lvl="5">
              <a:spcBef>
                <a:spcPts val="0"/>
              </a:spcBef>
              <a:buNone/>
              <a:defRPr b="1">
                <a:solidFill>
                  <a:srgbClr val="FFFFFF"/>
                </a:solidFill>
              </a:defRPr>
            </a:lvl6pPr>
            <a:lvl7pPr lvl="6">
              <a:spcBef>
                <a:spcPts val="0"/>
              </a:spcBef>
              <a:buNone/>
              <a:defRPr b="1">
                <a:solidFill>
                  <a:srgbClr val="FFFFFF"/>
                </a:solidFill>
              </a:defRPr>
            </a:lvl7pPr>
            <a:lvl8pPr lvl="7">
              <a:spcBef>
                <a:spcPts val="0"/>
              </a:spcBef>
              <a:buNone/>
              <a:defRPr b="1">
                <a:solidFill>
                  <a:srgbClr val="FFFFFF"/>
                </a:solidFill>
              </a:defRPr>
            </a:lvl8pPr>
            <a:lvl9pPr lvl="8" rtl="0">
              <a:spcBef>
                <a:spcPts val="0"/>
              </a:spcBef>
              <a:buNone/>
              <a:defRPr b="1">
                <a:solidFill>
                  <a:srgbClr val="FFFFFF"/>
                </a:solidFill>
              </a:defRPr>
            </a:lvl9pPr>
          </a:lstStyle>
          <a:p>
            <a:endParaRPr/>
          </a:p>
        </p:txBody>
      </p:sp>
      <p:sp>
        <p:nvSpPr>
          <p:cNvPr id="31" name="Shape 31"/>
          <p:cNvSpPr txBox="1">
            <a:spLocks noGrp="1"/>
          </p:cNvSpPr>
          <p:nvPr>
            <p:ph type="body" idx="1"/>
          </p:nvPr>
        </p:nvSpPr>
        <p:spPr>
          <a:xfrm>
            <a:off x="311700" y="1152475"/>
            <a:ext cx="8520600" cy="3416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rtl="0">
              <a:spcBef>
                <a:spcPts val="0"/>
              </a:spcBef>
              <a:defRPr/>
            </a:lvl9pPr>
          </a:lstStyle>
          <a:p>
            <a:endParaRPr/>
          </a:p>
        </p:txBody>
      </p:sp>
      <p:pic>
        <p:nvPicPr>
          <p:cNvPr id="32" name="Shape 32"/>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8103100" y="4495300"/>
            <a:ext cx="659750" cy="659750"/>
          </a:xfrm>
          <a:prstGeom prst="rect">
            <a:avLst/>
          </a:prstGeom>
          <a:noFill/>
          <a:ln>
            <a:noFill/>
          </a:ln>
        </p:spPr>
      </p:pic>
      <p:sp>
        <p:nvSpPr>
          <p:cNvPr id="33" name="Shape 3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Title and body 1">
    <p:spTree>
      <p:nvGrpSpPr>
        <p:cNvPr id="1" name="Shape 34"/>
        <p:cNvGrpSpPr/>
        <p:nvPr/>
      </p:nvGrpSpPr>
      <p:grpSpPr>
        <a:xfrm>
          <a:off x="0" y="0"/>
          <a:ext cx="0" cy="0"/>
          <a:chOff x="0" y="0"/>
          <a:chExt cx="0" cy="0"/>
        </a:xfrm>
      </p:grpSpPr>
      <p:sp>
        <p:nvSpPr>
          <p:cNvPr id="35" name="Shape 35"/>
          <p:cNvSpPr/>
          <p:nvPr/>
        </p:nvSpPr>
        <p:spPr>
          <a:xfrm>
            <a:off x="0" y="-7225"/>
            <a:ext cx="9144000" cy="1065300"/>
          </a:xfrm>
          <a:prstGeom prst="rect">
            <a:avLst/>
          </a:prstGeom>
          <a:solidFill>
            <a:srgbClr val="FDD835"/>
          </a:solidFill>
          <a:ln>
            <a:noFill/>
          </a:ln>
        </p:spPr>
        <p:txBody>
          <a:bodyPr lIns="91425" tIns="91425" rIns="91425" bIns="91425" anchor="ctr" anchorCtr="0">
            <a:noAutofit/>
          </a:bodyPr>
          <a:lstStyle/>
          <a:p>
            <a:pPr lvl="0">
              <a:spcBef>
                <a:spcPts val="0"/>
              </a:spcBef>
              <a:buNone/>
            </a:pPr>
            <a:endParaRPr/>
          </a:p>
        </p:txBody>
      </p:sp>
      <p:pic>
        <p:nvPicPr>
          <p:cNvPr id="36" name="Shape 36" descr="apple-touch-icon-114x114.png"/>
          <p:cNvPicPr preferRelativeResize="0"/>
          <p:nvPr/>
        </p:nvPicPr>
        <p:blipFill>
          <a:blip r:embed="rId2">
            <a:alphaModFix/>
          </a:blip>
          <a:stretch>
            <a:fillRect/>
          </a:stretch>
        </p:blipFill>
        <p:spPr>
          <a:xfrm>
            <a:off x="8291050" y="4290550"/>
            <a:ext cx="852949" cy="852949"/>
          </a:xfrm>
          <a:prstGeom prst="rect">
            <a:avLst/>
          </a:prstGeom>
          <a:noFill/>
          <a:ln>
            <a:noFill/>
          </a:ln>
        </p:spPr>
      </p:pic>
      <p:sp>
        <p:nvSpPr>
          <p:cNvPr id="37" name="Shape 37"/>
          <p:cNvSpPr txBox="1">
            <a:spLocks noGrp="1"/>
          </p:cNvSpPr>
          <p:nvPr>
            <p:ph type="title"/>
          </p:nvPr>
        </p:nvSpPr>
        <p:spPr>
          <a:xfrm>
            <a:off x="311700" y="289576"/>
            <a:ext cx="8520600" cy="572700"/>
          </a:xfrm>
          <a:prstGeom prst="rect">
            <a:avLst/>
          </a:prstGeom>
        </p:spPr>
        <p:txBody>
          <a:bodyPr lIns="91425" tIns="91425" rIns="91425" bIns="91425" anchor="t" anchorCtr="0"/>
          <a:lstStyle>
            <a:lvl1pPr lvl="0" rtl="0">
              <a:spcBef>
                <a:spcPts val="0"/>
              </a:spcBef>
              <a:buNone/>
              <a:defRPr>
                <a:solidFill>
                  <a:srgbClr val="000000"/>
                </a:solidFill>
              </a:defRPr>
            </a:lvl1pPr>
            <a:lvl2pPr lvl="1" rtl="0">
              <a:spcBef>
                <a:spcPts val="0"/>
              </a:spcBef>
              <a:buNone/>
              <a:defRPr b="1">
                <a:solidFill>
                  <a:srgbClr val="FFFFFF"/>
                </a:solidFill>
              </a:defRPr>
            </a:lvl2pPr>
            <a:lvl3pPr lvl="2" rtl="0">
              <a:spcBef>
                <a:spcPts val="0"/>
              </a:spcBef>
              <a:buNone/>
              <a:defRPr b="1">
                <a:solidFill>
                  <a:srgbClr val="FFFFFF"/>
                </a:solidFill>
              </a:defRPr>
            </a:lvl3pPr>
            <a:lvl4pPr lvl="3" rtl="0">
              <a:spcBef>
                <a:spcPts val="0"/>
              </a:spcBef>
              <a:buNone/>
              <a:defRPr b="1">
                <a:solidFill>
                  <a:srgbClr val="FFFFFF"/>
                </a:solidFill>
              </a:defRPr>
            </a:lvl4pPr>
            <a:lvl5pPr lvl="4" rtl="0">
              <a:spcBef>
                <a:spcPts val="0"/>
              </a:spcBef>
              <a:buNone/>
              <a:defRPr b="1">
                <a:solidFill>
                  <a:srgbClr val="FFFFFF"/>
                </a:solidFill>
              </a:defRPr>
            </a:lvl5pPr>
            <a:lvl6pPr lvl="5" rtl="0">
              <a:spcBef>
                <a:spcPts val="0"/>
              </a:spcBef>
              <a:buNone/>
              <a:defRPr b="1">
                <a:solidFill>
                  <a:srgbClr val="FFFFFF"/>
                </a:solidFill>
              </a:defRPr>
            </a:lvl6pPr>
            <a:lvl7pPr lvl="6" rtl="0">
              <a:spcBef>
                <a:spcPts val="0"/>
              </a:spcBef>
              <a:buNone/>
              <a:defRPr b="1">
                <a:solidFill>
                  <a:srgbClr val="FFFFFF"/>
                </a:solidFill>
              </a:defRPr>
            </a:lvl7pPr>
            <a:lvl8pPr lvl="7" rtl="0">
              <a:spcBef>
                <a:spcPts val="0"/>
              </a:spcBef>
              <a:buNone/>
              <a:defRPr b="1">
                <a:solidFill>
                  <a:srgbClr val="FFFFFF"/>
                </a:solidFill>
              </a:defRPr>
            </a:lvl8pPr>
            <a:lvl9pPr lvl="8" rtl="0">
              <a:spcBef>
                <a:spcPts val="0"/>
              </a:spcBef>
              <a:buNone/>
              <a:defRPr b="1">
                <a:solidFill>
                  <a:srgbClr val="FFFFFF"/>
                </a:solidFill>
              </a:defRPr>
            </a:lvl9pPr>
          </a:lstStyle>
          <a:p>
            <a:endParaRPr/>
          </a:p>
        </p:txBody>
      </p:sp>
      <p:sp>
        <p:nvSpPr>
          <p:cNvPr id="38" name="Shape 38"/>
          <p:cNvSpPr txBox="1">
            <a:spLocks noGrp="1"/>
          </p:cNvSpPr>
          <p:nvPr>
            <p:ph type="body" idx="1"/>
          </p:nvPr>
        </p:nvSpPr>
        <p:spPr>
          <a:xfrm>
            <a:off x="311700" y="1152475"/>
            <a:ext cx="8520600" cy="34164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39" name="Shape 39"/>
          <p:cNvSpPr txBox="1">
            <a:spLocks noGrp="1"/>
          </p:cNvSpPr>
          <p:nvPr>
            <p:ph type="sldNum" idx="12"/>
          </p:nvPr>
        </p:nvSpPr>
        <p:spPr>
          <a:xfrm>
            <a:off x="77866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40"/>
        <p:cNvGrpSpPr/>
        <p:nvPr/>
      </p:nvGrpSpPr>
      <p:grpSpPr>
        <a:xfrm>
          <a:off x="0" y="0"/>
          <a:ext cx="0" cy="0"/>
          <a:chOff x="0" y="0"/>
          <a:chExt cx="0" cy="0"/>
        </a:xfrm>
      </p:grpSpPr>
      <p:pic>
        <p:nvPicPr>
          <p:cNvPr id="41" name="Shape 41"/>
          <p:cNvPicPr preferRelativeResize="0"/>
          <p:nvPr/>
        </p:nvPicPr>
        <p:blipFill>
          <a:blip r:embed="rId2" cstate="hqprint">
            <a:alphaModFix/>
            <a:extLst>
              <a:ext uri="{28A0092B-C50C-407E-A947-70E740481C1C}">
                <a14:useLocalDpi xmlns:a14="http://schemas.microsoft.com/office/drawing/2010/main"/>
              </a:ext>
            </a:extLst>
          </a:blip>
          <a:stretch>
            <a:fillRect/>
          </a:stretch>
        </p:blipFill>
        <p:spPr>
          <a:xfrm>
            <a:off x="8103100" y="4495300"/>
            <a:ext cx="659750" cy="659750"/>
          </a:xfrm>
          <a:prstGeom prst="rect">
            <a:avLst/>
          </a:prstGeom>
          <a:noFill/>
          <a:ln>
            <a:noFill/>
          </a:ln>
        </p:spPr>
      </p:pic>
      <p:pic>
        <p:nvPicPr>
          <p:cNvPr id="42" name="Shape 42" descr="graphdb1920.jpg"/>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0" y="1"/>
            <a:ext cx="9144000" cy="1151848"/>
          </a:xfrm>
          <a:prstGeom prst="rect">
            <a:avLst/>
          </a:prstGeom>
          <a:noFill/>
          <a:ln>
            <a:noFill/>
          </a:ln>
        </p:spPr>
      </p:pic>
      <p:sp>
        <p:nvSpPr>
          <p:cNvPr id="43" name="Shape 43"/>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buClr>
                <a:srgbClr val="FFFFFF"/>
              </a:buClr>
              <a:defRPr>
                <a:solidFill>
                  <a:srgbClr val="FFFFFF"/>
                </a:solidFill>
              </a:defRPr>
            </a:lvl1pPr>
            <a:lvl2pPr lvl="1">
              <a:spcBef>
                <a:spcPts val="0"/>
              </a:spcBef>
              <a:buClr>
                <a:srgbClr val="FFFFFF"/>
              </a:buClr>
              <a:defRPr>
                <a:solidFill>
                  <a:srgbClr val="FFFFFF"/>
                </a:solidFill>
              </a:defRPr>
            </a:lvl2pPr>
            <a:lvl3pPr lvl="2">
              <a:spcBef>
                <a:spcPts val="0"/>
              </a:spcBef>
              <a:buClr>
                <a:srgbClr val="FFFFFF"/>
              </a:buClr>
              <a:defRPr>
                <a:solidFill>
                  <a:srgbClr val="FFFFFF"/>
                </a:solidFill>
              </a:defRPr>
            </a:lvl3pPr>
            <a:lvl4pPr lvl="3">
              <a:spcBef>
                <a:spcPts val="0"/>
              </a:spcBef>
              <a:buClr>
                <a:srgbClr val="FFFFFF"/>
              </a:buClr>
              <a:defRPr>
                <a:solidFill>
                  <a:srgbClr val="FFFFFF"/>
                </a:solidFill>
              </a:defRPr>
            </a:lvl4pPr>
            <a:lvl5pPr lvl="4">
              <a:spcBef>
                <a:spcPts val="0"/>
              </a:spcBef>
              <a:buClr>
                <a:srgbClr val="FFFFFF"/>
              </a:buClr>
              <a:defRPr>
                <a:solidFill>
                  <a:srgbClr val="FFFFFF"/>
                </a:solidFill>
              </a:defRPr>
            </a:lvl5pPr>
            <a:lvl6pPr lvl="5">
              <a:spcBef>
                <a:spcPts val="0"/>
              </a:spcBef>
              <a:buClr>
                <a:srgbClr val="FFFFFF"/>
              </a:buClr>
              <a:defRPr>
                <a:solidFill>
                  <a:srgbClr val="FFFFFF"/>
                </a:solidFill>
              </a:defRPr>
            </a:lvl6pPr>
            <a:lvl7pPr lvl="6">
              <a:spcBef>
                <a:spcPts val="0"/>
              </a:spcBef>
              <a:buClr>
                <a:srgbClr val="FFFFFF"/>
              </a:buClr>
              <a:defRPr>
                <a:solidFill>
                  <a:srgbClr val="FFFFFF"/>
                </a:solidFill>
              </a:defRPr>
            </a:lvl7pPr>
            <a:lvl8pPr lvl="7">
              <a:spcBef>
                <a:spcPts val="0"/>
              </a:spcBef>
              <a:buClr>
                <a:srgbClr val="FFFFFF"/>
              </a:buClr>
              <a:defRPr>
                <a:solidFill>
                  <a:srgbClr val="FFFFFF"/>
                </a:solidFill>
              </a:defRPr>
            </a:lvl8pPr>
            <a:lvl9pPr lvl="8">
              <a:spcBef>
                <a:spcPts val="0"/>
              </a:spcBef>
              <a:buClr>
                <a:srgbClr val="FFFFFF"/>
              </a:buClr>
              <a:defRPr>
                <a:solidFill>
                  <a:srgbClr val="FFFFFF"/>
                </a:solidFill>
              </a:defRPr>
            </a:lvl9pPr>
          </a:lstStyle>
          <a:p>
            <a:endParaRPr/>
          </a:p>
        </p:txBody>
      </p:sp>
      <p:sp>
        <p:nvSpPr>
          <p:cNvPr id="44" name="Shape 44"/>
          <p:cNvSpPr txBox="1">
            <a:spLocks noGrp="1"/>
          </p:cNvSpPr>
          <p:nvPr>
            <p:ph type="body" idx="1"/>
          </p:nvPr>
        </p:nvSpPr>
        <p:spPr>
          <a:xfrm>
            <a:off x="3117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45" name="Shape 45"/>
          <p:cNvSpPr txBox="1">
            <a:spLocks noGrp="1"/>
          </p:cNvSpPr>
          <p:nvPr>
            <p:ph type="body" idx="2"/>
          </p:nvPr>
        </p:nvSpPr>
        <p:spPr>
          <a:xfrm>
            <a:off x="48324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46" name="Shape 46"/>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7"/>
        <p:cNvGrpSpPr/>
        <p:nvPr/>
      </p:nvGrpSpPr>
      <p:grpSpPr>
        <a:xfrm>
          <a:off x="0" y="0"/>
          <a:ext cx="0" cy="0"/>
          <a:chOff x="0" y="0"/>
          <a:chExt cx="0" cy="0"/>
        </a:xfrm>
      </p:grpSpPr>
      <p:pic>
        <p:nvPicPr>
          <p:cNvPr id="48" name="Shape 48"/>
          <p:cNvPicPr preferRelativeResize="0"/>
          <p:nvPr/>
        </p:nvPicPr>
        <p:blipFill>
          <a:blip r:embed="rId2" cstate="hqprint">
            <a:alphaModFix/>
            <a:extLst>
              <a:ext uri="{28A0092B-C50C-407E-A947-70E740481C1C}">
                <a14:useLocalDpi xmlns:a14="http://schemas.microsoft.com/office/drawing/2010/main"/>
              </a:ext>
            </a:extLst>
          </a:blip>
          <a:stretch>
            <a:fillRect/>
          </a:stretch>
        </p:blipFill>
        <p:spPr>
          <a:xfrm>
            <a:off x="8103100" y="4495300"/>
            <a:ext cx="659750" cy="659750"/>
          </a:xfrm>
          <a:prstGeom prst="rect">
            <a:avLst/>
          </a:prstGeom>
          <a:noFill/>
          <a:ln>
            <a:noFill/>
          </a:ln>
        </p:spPr>
      </p:pic>
      <p:pic>
        <p:nvPicPr>
          <p:cNvPr id="49" name="Shape 49" descr="graphdb1920.jpg"/>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0" y="1"/>
            <a:ext cx="9144000" cy="1151848"/>
          </a:xfrm>
          <a:prstGeom prst="rect">
            <a:avLst/>
          </a:prstGeom>
          <a:noFill/>
          <a:ln>
            <a:noFill/>
          </a:ln>
        </p:spPr>
      </p:pic>
      <p:sp>
        <p:nvSpPr>
          <p:cNvPr id="50" name="Shape 50"/>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51" name="Shape 5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52"/>
        <p:cNvGrpSpPr/>
        <p:nvPr/>
      </p:nvGrpSpPr>
      <p:grpSpPr>
        <a:xfrm>
          <a:off x="0" y="0"/>
          <a:ext cx="0" cy="0"/>
          <a:chOff x="0" y="0"/>
          <a:chExt cx="0" cy="0"/>
        </a:xfrm>
      </p:grpSpPr>
      <p:sp>
        <p:nvSpPr>
          <p:cNvPr id="53" name="Shape 53"/>
          <p:cNvSpPr txBox="1">
            <a:spLocks noGrp="1"/>
          </p:cNvSpPr>
          <p:nvPr>
            <p:ph type="title"/>
          </p:nvPr>
        </p:nvSpPr>
        <p:spPr>
          <a:xfrm>
            <a:off x="311700" y="555600"/>
            <a:ext cx="2808000" cy="755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54" name="Shape 54"/>
          <p:cNvSpPr txBox="1">
            <a:spLocks noGrp="1"/>
          </p:cNvSpPr>
          <p:nvPr>
            <p:ph type="body" idx="1"/>
          </p:nvPr>
        </p:nvSpPr>
        <p:spPr>
          <a:xfrm>
            <a:off x="311700" y="1389600"/>
            <a:ext cx="2808000" cy="31794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55" name="Shape 5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Main point">
    <p:spTree>
      <p:nvGrpSpPr>
        <p:cNvPr id="1" name="Shape 56"/>
        <p:cNvGrpSpPr/>
        <p:nvPr/>
      </p:nvGrpSpPr>
      <p:grpSpPr>
        <a:xfrm>
          <a:off x="0" y="0"/>
          <a:ext cx="0" cy="0"/>
          <a:chOff x="0" y="0"/>
          <a:chExt cx="0" cy="0"/>
        </a:xfrm>
      </p:grpSpPr>
      <p:sp>
        <p:nvSpPr>
          <p:cNvPr id="57" name="Shape 57"/>
          <p:cNvSpPr txBox="1">
            <a:spLocks noGrp="1"/>
          </p:cNvSpPr>
          <p:nvPr>
            <p:ph type="title"/>
          </p:nvPr>
        </p:nvSpPr>
        <p:spPr>
          <a:xfrm>
            <a:off x="490250" y="450150"/>
            <a:ext cx="6367800" cy="4090800"/>
          </a:xfrm>
          <a:prstGeom prst="rect">
            <a:avLst/>
          </a:prstGeom>
        </p:spPr>
        <p:txBody>
          <a:bodyPr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58" name="Shape 58"/>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buChar char="●"/>
              <a:defRPr sz="1800">
                <a:solidFill>
                  <a:schemeClr val="dk2"/>
                </a:solidFill>
              </a:defRPr>
            </a:lvl1pPr>
            <a:lvl2pPr lvl="1">
              <a:lnSpc>
                <a:spcPct val="115000"/>
              </a:lnSpc>
              <a:spcBef>
                <a:spcPts val="0"/>
              </a:spcBef>
              <a:spcAft>
                <a:spcPts val="1600"/>
              </a:spcAft>
              <a:buClr>
                <a:schemeClr val="dk2"/>
              </a:buClr>
              <a:buChar char="○"/>
              <a:defRPr>
                <a:solidFill>
                  <a:schemeClr val="dk2"/>
                </a:solidFill>
              </a:defRPr>
            </a:lvl2pPr>
            <a:lvl3pPr lvl="2">
              <a:lnSpc>
                <a:spcPct val="115000"/>
              </a:lnSpc>
              <a:spcBef>
                <a:spcPts val="0"/>
              </a:spcBef>
              <a:spcAft>
                <a:spcPts val="1600"/>
              </a:spcAft>
              <a:buClr>
                <a:schemeClr val="dk2"/>
              </a:buClr>
              <a:buChar char="■"/>
              <a:defRPr>
                <a:solidFill>
                  <a:schemeClr val="dk2"/>
                </a:solidFill>
              </a:defRPr>
            </a:lvl3pPr>
            <a:lvl4pPr lvl="3">
              <a:lnSpc>
                <a:spcPct val="115000"/>
              </a:lnSpc>
              <a:spcBef>
                <a:spcPts val="0"/>
              </a:spcBef>
              <a:spcAft>
                <a:spcPts val="1600"/>
              </a:spcAft>
              <a:buClr>
                <a:schemeClr val="dk2"/>
              </a:buClr>
              <a:buChar char="●"/>
              <a:defRPr>
                <a:solidFill>
                  <a:schemeClr val="dk2"/>
                </a:solidFill>
              </a:defRPr>
            </a:lvl4pPr>
            <a:lvl5pPr lvl="4">
              <a:lnSpc>
                <a:spcPct val="115000"/>
              </a:lnSpc>
              <a:spcBef>
                <a:spcPts val="0"/>
              </a:spcBef>
              <a:spcAft>
                <a:spcPts val="1600"/>
              </a:spcAft>
              <a:buClr>
                <a:schemeClr val="dk2"/>
              </a:buClr>
              <a:buChar char="○"/>
              <a:defRPr>
                <a:solidFill>
                  <a:schemeClr val="dk2"/>
                </a:solidFill>
              </a:defRPr>
            </a:lvl5pPr>
            <a:lvl6pPr lvl="5">
              <a:lnSpc>
                <a:spcPct val="115000"/>
              </a:lnSpc>
              <a:spcBef>
                <a:spcPts val="0"/>
              </a:spcBef>
              <a:spcAft>
                <a:spcPts val="1600"/>
              </a:spcAft>
              <a:buClr>
                <a:schemeClr val="dk2"/>
              </a:buClr>
              <a:buChar char="■"/>
              <a:defRPr>
                <a:solidFill>
                  <a:schemeClr val="dk2"/>
                </a:solidFill>
              </a:defRPr>
            </a:lvl6pPr>
            <a:lvl7pPr lvl="6">
              <a:lnSpc>
                <a:spcPct val="115000"/>
              </a:lnSpc>
              <a:spcBef>
                <a:spcPts val="0"/>
              </a:spcBef>
              <a:spcAft>
                <a:spcPts val="1600"/>
              </a:spcAft>
              <a:buClr>
                <a:schemeClr val="dk2"/>
              </a:buClr>
              <a:buChar char="●"/>
              <a:defRPr>
                <a:solidFill>
                  <a:schemeClr val="dk2"/>
                </a:solidFill>
              </a:defRPr>
            </a:lvl7pPr>
            <a:lvl8pPr lvl="7">
              <a:lnSpc>
                <a:spcPct val="115000"/>
              </a:lnSpc>
              <a:spcBef>
                <a:spcPts val="0"/>
              </a:spcBef>
              <a:spcAft>
                <a:spcPts val="1600"/>
              </a:spcAft>
              <a:buClr>
                <a:schemeClr val="dk2"/>
              </a:buClr>
              <a:buChar char="○"/>
              <a:defRPr>
                <a:solidFill>
                  <a:schemeClr val="dk2"/>
                </a:solidFill>
              </a:defRPr>
            </a:lvl8pPr>
            <a:lvl9pPr lvl="8">
              <a:lnSpc>
                <a:spcPct val="115000"/>
              </a:lnSpc>
              <a:spcBef>
                <a:spcPts val="0"/>
              </a:spcBef>
              <a:spcAft>
                <a:spcPts val="1600"/>
              </a:spcAft>
              <a:buClr>
                <a:schemeClr val="dk2"/>
              </a:buClr>
              <a:buChar char="■"/>
              <a:defRPr>
                <a:solidFill>
                  <a:schemeClr val="dk2"/>
                </a:solidFill>
              </a:defRPr>
            </a:lvl9pPr>
          </a:lstStyle>
          <a:p>
            <a:endParaRPr/>
          </a:p>
        </p:txBody>
      </p:sp>
      <p:sp>
        <p:nvSpPr>
          <p:cNvPr id="8" name="Shape 8"/>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dk2"/>
                </a:solidFill>
              </a:rPr>
              <a:t>‹#›</a:t>
            </a:fld>
            <a:endParaRPr lang="en"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35.emf"/></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8" Type="http://schemas.openxmlformats.org/officeDocument/2006/relationships/hyperlink" Target="http://syn.org.au/" TargetMode="External"/><Relationship Id="rId13" Type="http://schemas.openxmlformats.org/officeDocument/2006/relationships/image" Target="../media/image44.gif&amp;ehk=qpX9ZjfmSnXGFaEn1dKV1Q&amp;r=0&amp;pid=OfficeInsert"/><Relationship Id="rId18" Type="http://schemas.openxmlformats.org/officeDocument/2006/relationships/hyperlink" Target="http://horizonproject.wikispaces.com/Impact+on+Employment+Politics+and+Government+SocialNetworking" TargetMode="External"/><Relationship Id="rId3" Type="http://schemas.openxmlformats.org/officeDocument/2006/relationships/image" Target="../media/image39.jpg&amp;ehk=pqWA0"/><Relationship Id="rId21" Type="http://schemas.openxmlformats.org/officeDocument/2006/relationships/image" Target="../media/image48.png&amp;ehk=FqZRNu2HUuJZknrHctj1"/><Relationship Id="rId7" Type="http://schemas.openxmlformats.org/officeDocument/2006/relationships/image" Target="../media/image41.gif&amp;ehk="/><Relationship Id="rId12" Type="http://schemas.openxmlformats.org/officeDocument/2006/relationships/hyperlink" Target="http://commons.wikimedia.org/wiki/file:linkedin_icon.svg" TargetMode="External"/><Relationship Id="rId17" Type="http://schemas.openxmlformats.org/officeDocument/2006/relationships/image" Target="../media/image46.JPG&amp;ehk=YLN8R7VIrZ48Zp03fW"/><Relationship Id="rId2" Type="http://schemas.openxmlformats.org/officeDocument/2006/relationships/notesSlide" Target="../notesSlides/notesSlide16.xml"/><Relationship Id="rId16" Type="http://schemas.openxmlformats.org/officeDocument/2006/relationships/hyperlink" Target="http://cyberbuzz.com/how-to-use-paypal-to-pay-for-hotels-and-travel-on-hotwire/" TargetMode="External"/><Relationship Id="rId20" Type="http://schemas.openxmlformats.org/officeDocument/2006/relationships/hyperlink" Target="http://englishfinalprojectsummer2012.wikispaces.com/Doing+busines+online+by+Hugo" TargetMode="External"/><Relationship Id="rId1" Type="http://schemas.openxmlformats.org/officeDocument/2006/relationships/slideLayout" Target="../slideLayouts/slideLayout5.xml"/><Relationship Id="rId6" Type="http://schemas.openxmlformats.org/officeDocument/2006/relationships/hyperlink" Target="https://en.wikipedia.org/wiki/Neo4j" TargetMode="External"/><Relationship Id="rId11" Type="http://schemas.openxmlformats.org/officeDocument/2006/relationships/image" Target="../media/image43.png"/><Relationship Id="rId5" Type="http://schemas.openxmlformats.org/officeDocument/2006/relationships/image" Target="../media/image40.png&amp;ehk=BZvDlUycZQyt75j8HleOPw&amp;r=0&amp;pid=OfficeInsert"/><Relationship Id="rId15" Type="http://schemas.openxmlformats.org/officeDocument/2006/relationships/image" Target="../media/image45.jpg&amp;ehk=sWgjeceFKj6nHI8UZ3A"/><Relationship Id="rId10" Type="http://schemas.openxmlformats.org/officeDocument/2006/relationships/hyperlink" Target="http://www.astroblogs.nl/2013/10/22/astroblogs-nu-ook-op-facebook/" TargetMode="External"/><Relationship Id="rId19" Type="http://schemas.openxmlformats.org/officeDocument/2006/relationships/image" Target="../media/image47.png&amp;ehk=ZCJCYFoWFKnp"/><Relationship Id="rId4" Type="http://schemas.openxmlformats.org/officeDocument/2006/relationships/hyperlink" Target="https://narga.net/5-actionable-link-building-tactics-in-2015" TargetMode="External"/><Relationship Id="rId9" Type="http://schemas.openxmlformats.org/officeDocument/2006/relationships/image" Target="../media/image42.jpeg"/><Relationship Id="rId14" Type="http://schemas.openxmlformats.org/officeDocument/2006/relationships/hyperlink" Target="http://www.pieraldi.com/2014/06/google-embraces-docker-the-next-big-thing-in-cloud-computing-enterprise-wired/" TargetMode="External"/><Relationship Id="rId22" Type="http://schemas.openxmlformats.org/officeDocument/2006/relationships/hyperlink" Target="http://wccftech.com/amazon-gaming-deals-week/"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hyperlink" Target="https://www.slideshare.net/neo4j/intro-to-cypher-78747369" TargetMode="External"/><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notesSlide" Target="../notesSlides/notesSlide20.xml"/><Relationship Id="rId7" Type="http://schemas.openxmlformats.org/officeDocument/2006/relationships/image" Target="../media/image61.jpeg"/><Relationship Id="rId2" Type="http://schemas.openxmlformats.org/officeDocument/2006/relationships/slideLayout" Target="../slideLayouts/slideLayout5.xml"/><Relationship Id="rId1" Type="http://schemas.openxmlformats.org/officeDocument/2006/relationships/vmlDrawing" Target="../drawings/vmlDrawing1.vml"/><Relationship Id="rId6" Type="http://schemas.openxmlformats.org/officeDocument/2006/relationships/image" Target="../media/image60.png"/><Relationship Id="rId11" Type="http://schemas.openxmlformats.org/officeDocument/2006/relationships/image" Target="../media/image15.jpg"/><Relationship Id="rId5" Type="http://schemas.openxmlformats.org/officeDocument/2006/relationships/image" Target="../media/image59.png"/><Relationship Id="rId10" Type="http://schemas.openxmlformats.org/officeDocument/2006/relationships/image" Target="../media/image62.jpeg"/><Relationship Id="rId4" Type="http://schemas.openxmlformats.org/officeDocument/2006/relationships/image" Target="../media/image58.png"/><Relationship Id="rId9" Type="http://schemas.openxmlformats.org/officeDocument/2006/relationships/image" Target="../media/image57.wm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hyperlink" Target="http://www.ic.unicamp.br/~wainer/cursos/1s2012/mc906/grafos.pdf"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hyperlink" Target="http://www.ic.unicamp.br/~wainer/cursos/1s2012/mc906/grafos.pdf"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en.wikipedia.org/wiki/Graph_theory" TargetMode="Externa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image" Target="../media/image65.png"/><Relationship Id="rId4" Type="http://schemas.openxmlformats.org/officeDocument/2006/relationships/hyperlink" Target="https://en.wikipedia.org/wiki/Node_(networking)"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en.wikipedia.org/wiki/Triadic_closure" TargetMode="External"/><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66.png"/><Relationship Id="rId5" Type="http://schemas.openxmlformats.org/officeDocument/2006/relationships/hyperlink" Target="https://en.wikipedia.org/wiki/Triadic_closure#cite_note-Easley-3" TargetMode="External"/><Relationship Id="rId4" Type="http://schemas.openxmlformats.org/officeDocument/2006/relationships/hyperlink" Target="https://en.wikipedia.org/wiki/Triadic_closure#cite_note-2"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8.xml"/><Relationship Id="rId1" Type="http://schemas.openxmlformats.org/officeDocument/2006/relationships/slideLayout" Target="../slideLayouts/slideLayout5.xml"/><Relationship Id="rId5" Type="http://schemas.openxmlformats.org/officeDocument/2006/relationships/hyperlink" Target="https://en.wikipedia.org/wiki/Triadic_closure" TargetMode="External"/><Relationship Id="rId4" Type="http://schemas.openxmlformats.org/officeDocument/2006/relationships/hyperlink" Target="https://en.wikipedia.org/wiki/Local_bridge"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hyperlink" Target="http://www.ic.unicamp.br/~wainer/cursos/1s2012/mc906/grafos.pdf"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2.xml.rels><?xml version="1.0" encoding="UTF-8" standalone="yes"?>
<Relationships xmlns="http://schemas.openxmlformats.org/package/2006/relationships"><Relationship Id="rId3" Type="http://schemas.openxmlformats.org/officeDocument/2006/relationships/hyperlink" Target="https://github.com/community-graph" TargetMode="External"/><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5.xml"/><Relationship Id="rId1" Type="http://schemas.openxmlformats.org/officeDocument/2006/relationships/slideLayout" Target="../slideLayouts/slideLayout5.xml"/><Relationship Id="rId5" Type="http://schemas.openxmlformats.org/officeDocument/2006/relationships/image" Target="../media/image75.png"/><Relationship Id="rId4" Type="http://schemas.openxmlformats.org/officeDocument/2006/relationships/image" Target="../media/image74.png"/></Relationships>
</file>

<file path=ppt/slides/_rels/slide3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7.xml"/><Relationship Id="rId1" Type="http://schemas.openxmlformats.org/officeDocument/2006/relationships/slideLayout" Target="../slideLayouts/slideLayout5.xml"/><Relationship Id="rId5" Type="http://schemas.openxmlformats.org/officeDocument/2006/relationships/image" Target="../media/image79.png"/><Relationship Id="rId4" Type="http://schemas.openxmlformats.org/officeDocument/2006/relationships/image" Target="../media/image78.png"/></Relationships>
</file>

<file path=ppt/slides/_rels/slide3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hyperlink" Target="https://neo4j-contrib.github.io/neo4j-graph-algorithms/#_when_to_use_it_use_cases_9" TargetMode="Externa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hyperlink" Target="https://www.linkedin.com/in/ray-bernard-960382/" TargetMode="External"/><Relationship Id="rId7"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hyperlink" Target="https://www.linkedin.com/in/aleksod/" TargetMode="External"/><Relationship Id="rId5" Type="http://schemas.openxmlformats.org/officeDocument/2006/relationships/hyperlink" Target="https://www.linkedin.com/in/lihua-lily-xiong-773400a6/" TargetMode="External"/><Relationship Id="rId10" Type="http://schemas.openxmlformats.org/officeDocument/2006/relationships/image" Target="../media/image13.jpg"/><Relationship Id="rId4" Type="http://schemas.openxmlformats.org/officeDocument/2006/relationships/hyperlink" Target="https://www.linkedin.com/in/jennifer-webb-b2658018/" TargetMode="External"/><Relationship Id="rId9" Type="http://schemas.openxmlformats.org/officeDocument/2006/relationships/image" Target="../media/image12.jpg"/></Relationships>
</file>

<file path=ppt/slides/_rels/slide4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0.xml"/><Relationship Id="rId1" Type="http://schemas.openxmlformats.org/officeDocument/2006/relationships/slideLayout" Target="../slideLayouts/slideLayout5.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4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image" Target="../media/image87.jpeg"/></Relationships>
</file>

<file path=ppt/slides/_rels/slide4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image" Target="../media/image89.png"/></Relationships>
</file>

<file path=ppt/slides/_rels/slide4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4.xml"/><Relationship Id="rId1" Type="http://schemas.openxmlformats.org/officeDocument/2006/relationships/slideLayout" Target="../slideLayouts/slideLayout5.xml"/><Relationship Id="rId4" Type="http://schemas.openxmlformats.org/officeDocument/2006/relationships/image" Target="../media/image92.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github.com/suprfanz/flask-fb-neo4j-d3" TargetMode="External"/><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hyperlink" Target="http://www.suprfanz.com/" TargetMode="External"/><Relationship Id="rId2" Type="http://schemas.openxmlformats.org/officeDocument/2006/relationships/notesSlide" Target="../notesSlides/notesSlide47.xml"/><Relationship Id="rId1" Type="http://schemas.openxmlformats.org/officeDocument/2006/relationships/slideLayout" Target="../slideLayouts/slideLayout5.xml"/><Relationship Id="rId6" Type="http://schemas.openxmlformats.org/officeDocument/2006/relationships/hyperlink" Target="https://twitter.com/Suprfanz" TargetMode="External"/><Relationship Id="rId5" Type="http://schemas.openxmlformats.org/officeDocument/2006/relationships/hyperlink" Target="mailto:jen@suprfanz.com" TargetMode="External"/><Relationship Id="rId4" Type="http://schemas.openxmlformats.org/officeDocument/2006/relationships/hyperlink" Target="mailto:ray@suprfanz.com"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www.meetup.com/SuprFanz-San-Francisco-Meetup/events/248011852/" TargetMode="External"/><Relationship Id="rId2" Type="http://schemas.openxmlformats.org/officeDocument/2006/relationships/notesSlide" Target="../notesSlides/notesSlide48.xml"/><Relationship Id="rId1" Type="http://schemas.openxmlformats.org/officeDocument/2006/relationships/slideLayout" Target="../slideLayouts/slideLayout5.xml"/><Relationship Id="rId5" Type="http://schemas.openxmlformats.org/officeDocument/2006/relationships/image" Target="../media/image93.jpeg"/><Relationship Id="rId4" Type="http://schemas.openxmlformats.org/officeDocument/2006/relationships/hyperlink" Target="https://www.meetup.com/SuprFanz-San-Francisco-Meetup/events/247968946/"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hyperlink" Target="https://neo4j.com/developer/" TargetMode="External"/><Relationship Id="rId7" Type="http://schemas.openxmlformats.org/officeDocument/2006/relationships/hyperlink" Target="https://medium.com/@swainjo/an-analysis-of-twitter-influencers-in-the-field-of-data-science-big-data-48b0809027ef" TargetMode="External"/><Relationship Id="rId2" Type="http://schemas.openxmlformats.org/officeDocument/2006/relationships/notesSlide" Target="../notesSlides/notesSlide50.xml"/><Relationship Id="rId1" Type="http://schemas.openxmlformats.org/officeDocument/2006/relationships/slideLayout" Target="../slideLayouts/slideLayout5.xml"/><Relationship Id="rId6" Type="http://schemas.openxmlformats.org/officeDocument/2006/relationships/hyperlink" Target="http://www.ic.unicamp.br/~wainer/cursos/1s2012/mc906/grafos.pdf" TargetMode="External"/><Relationship Id="rId5" Type="http://schemas.openxmlformats.org/officeDocument/2006/relationships/hyperlink" Target="https://github.com/community-graph" TargetMode="External"/><Relationship Id="rId4" Type="http://schemas.openxmlformats.org/officeDocument/2006/relationships/hyperlink" Target="https://neo4j-contrib.github.io/neo4j-graph-algorithms/#_introduction" TargetMode="Externa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3.jpeg"/><Relationship Id="rId5" Type="http://schemas.openxmlformats.org/officeDocument/2006/relationships/hyperlink" Target="http://commons.wikimedia.org/wiki/File:B_B_King_Blues_Club_NYC_2003.jpg" TargetMode="External"/><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15.jpg"/><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7.jpeg"/><Relationship Id="rId11" Type="http://schemas.openxmlformats.org/officeDocument/2006/relationships/image" Target="../media/image32.png"/><Relationship Id="rId5" Type="http://schemas.openxmlformats.org/officeDocument/2006/relationships/image" Target="../media/image26.jpeg"/><Relationship Id="rId10" Type="http://schemas.openxmlformats.org/officeDocument/2006/relationships/image" Target="../media/image31.jpg"/><Relationship Id="rId4" Type="http://schemas.openxmlformats.org/officeDocument/2006/relationships/image" Target="../media/image25.jpg"/><Relationship Id="rId9"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Shape 78"/>
          <p:cNvSpPr txBox="1">
            <a:spLocks noGrp="1"/>
          </p:cNvSpPr>
          <p:nvPr>
            <p:ph type="title"/>
          </p:nvPr>
        </p:nvSpPr>
        <p:spPr>
          <a:prstGeom prst="rect">
            <a:avLst/>
          </a:prstGeom>
        </p:spPr>
        <p:txBody>
          <a:bodyPr lIns="91425" tIns="91425" rIns="91425" bIns="91425" anchor="t" anchorCtr="0">
            <a:noAutofit/>
          </a:bodyPr>
          <a:lstStyle/>
          <a:p>
            <a:pPr lvl="0"/>
            <a:r>
              <a:rPr lang="en" dirty="0"/>
              <a:t>Data Science in Practice: </a:t>
            </a:r>
            <a:br>
              <a:rPr lang="en" dirty="0"/>
            </a:br>
            <a:r>
              <a:rPr lang="en-CA" dirty="0"/>
              <a:t>Examining events in social media</a:t>
            </a:r>
            <a:endParaRPr lang="en"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9" name="Picture 8">
            <a:extLst>
              <a:ext uri="{FF2B5EF4-FFF2-40B4-BE49-F238E27FC236}">
                <a16:creationId xmlns:a16="http://schemas.microsoft.com/office/drawing/2014/main" id="{D3123A3F-3F25-4BFA-BC7A-2164D06EF177}"/>
              </a:ext>
            </a:extLst>
          </p:cNvPr>
          <p:cNvPicPr>
            <a:picLocks noChangeAspect="1"/>
          </p:cNvPicPr>
          <p:nvPr/>
        </p:nvPicPr>
        <p:blipFill>
          <a:blip r:embed="rId3"/>
          <a:stretch>
            <a:fillRect/>
          </a:stretch>
        </p:blipFill>
        <p:spPr>
          <a:xfrm>
            <a:off x="-1" y="0"/>
            <a:ext cx="9144000" cy="51435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Shape 123"/>
          <p:cNvSpPr txBox="1">
            <a:spLocks noGrp="1"/>
          </p:cNvSpPr>
          <p:nvPr>
            <p:ph type="title"/>
          </p:nvPr>
        </p:nvSpPr>
        <p:spPr>
          <a:prstGeom prst="rect">
            <a:avLst/>
          </a:prstGeom>
        </p:spPr>
        <p:txBody>
          <a:bodyPr lIns="91425" tIns="91425" rIns="91425" bIns="91425" anchor="t" anchorCtr="0">
            <a:noAutofit/>
          </a:bodyPr>
          <a:lstStyle/>
          <a:p>
            <a:pPr lvl="0" rtl="0">
              <a:spcBef>
                <a:spcPts val="0"/>
              </a:spcBef>
              <a:buNone/>
            </a:pPr>
            <a:r>
              <a:rPr lang="en-US" dirty="0"/>
              <a:t>What does </a:t>
            </a:r>
            <a:r>
              <a:rPr lang="en" dirty="0"/>
              <a:t>SuprFanz </a:t>
            </a:r>
            <a:r>
              <a:rPr lang="en-US" dirty="0"/>
              <a:t>do</a:t>
            </a:r>
            <a:r>
              <a:rPr lang="en" dirty="0"/>
              <a:t>?</a:t>
            </a:r>
          </a:p>
        </p:txBody>
      </p:sp>
      <p:sp>
        <p:nvSpPr>
          <p:cNvPr id="124" name="Shape 124"/>
          <p:cNvSpPr txBox="1">
            <a:spLocks noGrp="1"/>
          </p:cNvSpPr>
          <p:nvPr>
            <p:ph type="body" idx="1"/>
          </p:nvPr>
        </p:nvSpPr>
        <p:spPr>
          <a:xfrm>
            <a:off x="311700" y="1482551"/>
            <a:ext cx="8520600" cy="3416400"/>
          </a:xfrm>
          <a:prstGeom prst="rect">
            <a:avLst/>
          </a:prstGeom>
        </p:spPr>
        <p:txBody>
          <a:bodyPr lIns="91425" tIns="91425" rIns="91425" bIns="91425" anchor="t" anchorCtr="0">
            <a:noAutofit/>
          </a:bodyPr>
          <a:lstStyle/>
          <a:p>
            <a:pPr lvl="0">
              <a:spcBef>
                <a:spcPts val="0"/>
              </a:spcBef>
              <a:buNone/>
            </a:pPr>
            <a:r>
              <a:rPr lang="en-CA" dirty="0" err="1">
                <a:solidFill>
                  <a:schemeClr val="dk1"/>
                </a:solidFill>
              </a:rPr>
              <a:t>SuprFanz</a:t>
            </a:r>
            <a:r>
              <a:rPr lang="en" dirty="0">
                <a:solidFill>
                  <a:schemeClr val="dk1"/>
                </a:solidFill>
              </a:rPr>
              <a:t> </a:t>
            </a:r>
            <a:r>
              <a:rPr lang="en-CA" dirty="0">
                <a:solidFill>
                  <a:schemeClr val="dk1"/>
                </a:solidFill>
              </a:rPr>
              <a:t>helps event promoters increase audience size</a:t>
            </a:r>
            <a:r>
              <a:rPr lang="en" dirty="0">
                <a:solidFill>
                  <a:schemeClr val="dk1"/>
                </a:solidFill>
              </a:rPr>
              <a:t>.</a:t>
            </a:r>
          </a:p>
          <a:p>
            <a:pPr lvl="0">
              <a:spcBef>
                <a:spcPts val="0"/>
              </a:spcBef>
              <a:buNone/>
            </a:pPr>
            <a:r>
              <a:rPr lang="en" dirty="0">
                <a:solidFill>
                  <a:schemeClr val="dk1"/>
                </a:solidFill>
              </a:rPr>
              <a:t>We do this in a very personalized, active and thoughtful way at scale.   </a:t>
            </a:r>
          </a:p>
          <a:p>
            <a:pPr lvl="0" rtl="0">
              <a:spcBef>
                <a:spcPts val="0"/>
              </a:spcBef>
              <a:buNone/>
            </a:pPr>
            <a:r>
              <a:rPr lang="en-CA" dirty="0" err="1">
                <a:solidFill>
                  <a:schemeClr val="dk1"/>
                </a:solidFill>
              </a:rPr>
              <a:t>SuprFanz</a:t>
            </a:r>
            <a:r>
              <a:rPr lang="en" dirty="0">
                <a:solidFill>
                  <a:schemeClr val="dk1"/>
                </a:solidFill>
              </a:rPr>
              <a:t> can do deep data analytics to discover the ‘SuprFanz’ within your social network.</a:t>
            </a:r>
          </a:p>
          <a:p>
            <a:pPr>
              <a:buNone/>
            </a:pPr>
            <a:r>
              <a:rPr lang="en-CA" dirty="0" err="1">
                <a:solidFill>
                  <a:schemeClr val="dk1"/>
                </a:solidFill>
              </a:rPr>
              <a:t>SuprFanz</a:t>
            </a:r>
            <a:r>
              <a:rPr lang="en" dirty="0">
                <a:solidFill>
                  <a:schemeClr val="dk1"/>
                </a:solidFill>
              </a:rPr>
              <a:t> saves an </a:t>
            </a:r>
            <a:r>
              <a:rPr lang="en-US" dirty="0">
                <a:solidFill>
                  <a:schemeClr val="dk1"/>
                </a:solidFill>
              </a:rPr>
              <a:t>event </a:t>
            </a:r>
            <a:r>
              <a:rPr lang="en-US" dirty="0">
                <a:solidFill>
                  <a:srgbClr val="000000"/>
                </a:solidFill>
              </a:rPr>
              <a:t>promoter </a:t>
            </a:r>
            <a:r>
              <a:rPr lang="en" dirty="0">
                <a:solidFill>
                  <a:srgbClr val="000000"/>
                </a:solidFill>
              </a:rPr>
              <a:t>10 to 20 hours of social media work per week. </a:t>
            </a:r>
            <a:endParaRPr lang="en" dirty="0">
              <a:solidFill>
                <a:schemeClr val="dk1"/>
              </a:solidFill>
            </a:endParaRPr>
          </a:p>
          <a:p>
            <a:pPr lvl="0" rtl="0">
              <a:spcBef>
                <a:spcPts val="0"/>
              </a:spcBef>
              <a:buNone/>
            </a:pPr>
            <a:endParaRPr dirty="0">
              <a:solidFill>
                <a:schemeClr val="dk1"/>
              </a:solidFill>
            </a:endParaRPr>
          </a:p>
          <a:p>
            <a:pPr lvl="0" rtl="0">
              <a:spcBef>
                <a:spcPts val="0"/>
              </a:spcBef>
              <a:buNone/>
            </a:pPr>
            <a:endParaRPr dirty="0">
              <a:solidFill>
                <a:schemeClr val="dk1"/>
              </a:solidFill>
            </a:endParaRPr>
          </a:p>
          <a:p>
            <a:pPr lvl="0" rtl="0">
              <a:spcBef>
                <a:spcPts val="0"/>
              </a:spcBef>
              <a:buNone/>
            </a:pPr>
            <a:endParaRPr dirty="0">
              <a:solidFill>
                <a:schemeClr val="dk1"/>
              </a:solidFill>
            </a:endParaRPr>
          </a:p>
          <a:p>
            <a:pPr lvl="0" rtl="0">
              <a:spcBef>
                <a:spcPts val="0"/>
              </a:spcBef>
              <a:buNone/>
            </a:pPr>
            <a:endParaRPr dirty="0">
              <a:solidFill>
                <a:schemeClr val="dk1"/>
              </a:solidFill>
            </a:endParaRPr>
          </a:p>
          <a:p>
            <a:pPr lvl="0" rtl="0">
              <a:spcBef>
                <a:spcPts val="0"/>
              </a:spcBef>
              <a:buNone/>
            </a:pPr>
            <a:endParaRPr dirty="0"/>
          </a:p>
        </p:txBody>
      </p:sp>
    </p:spTree>
    <p:extLst>
      <p:ext uri="{BB962C8B-B14F-4D97-AF65-F5344CB8AC3E}">
        <p14:creationId xmlns:p14="http://schemas.microsoft.com/office/powerpoint/2010/main" val="14502319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Shape 129"/>
          <p:cNvSpPr txBox="1">
            <a:spLocks noGrp="1"/>
          </p:cNvSpPr>
          <p:nvPr>
            <p:ph type="title"/>
          </p:nvPr>
        </p:nvSpPr>
        <p:spPr>
          <a:prstGeom prst="rect">
            <a:avLst/>
          </a:prstGeom>
        </p:spPr>
        <p:txBody>
          <a:bodyPr lIns="91425" tIns="91425" rIns="91425" bIns="91425" anchor="t" anchorCtr="0">
            <a:noAutofit/>
          </a:bodyPr>
          <a:lstStyle/>
          <a:p>
            <a:pPr lvl="0">
              <a:spcBef>
                <a:spcPts val="0"/>
              </a:spcBef>
              <a:buClr>
                <a:schemeClr val="dk1"/>
              </a:buClr>
              <a:buSzPct val="39285"/>
              <a:buFont typeface="Arial"/>
              <a:buNone/>
            </a:pPr>
            <a:r>
              <a:rPr lang="en-US" dirty="0">
                <a:solidFill>
                  <a:schemeClr val="dk1"/>
                </a:solidFill>
              </a:rPr>
              <a:t>How does </a:t>
            </a:r>
            <a:r>
              <a:rPr lang="en" dirty="0">
                <a:solidFill>
                  <a:schemeClr val="dk1"/>
                </a:solidFill>
              </a:rPr>
              <a:t>SuprFanz </a:t>
            </a:r>
            <a:r>
              <a:rPr lang="en-US" dirty="0">
                <a:solidFill>
                  <a:schemeClr val="dk1"/>
                </a:solidFill>
              </a:rPr>
              <a:t>do it?</a:t>
            </a:r>
            <a:endParaRPr lang="en" dirty="0">
              <a:solidFill>
                <a:schemeClr val="dk1"/>
              </a:solidFill>
            </a:endParaRPr>
          </a:p>
        </p:txBody>
      </p:sp>
      <p:sp>
        <p:nvSpPr>
          <p:cNvPr id="130" name="Shape 130"/>
          <p:cNvSpPr txBox="1">
            <a:spLocks noGrp="1"/>
          </p:cNvSpPr>
          <p:nvPr>
            <p:ph type="body" idx="1"/>
          </p:nvPr>
        </p:nvSpPr>
        <p:spPr>
          <a:xfrm>
            <a:off x="311700" y="1491564"/>
            <a:ext cx="8520600" cy="3416400"/>
          </a:xfrm>
          <a:prstGeom prst="rect">
            <a:avLst/>
          </a:prstGeom>
        </p:spPr>
        <p:txBody>
          <a:bodyPr lIns="91425" tIns="91425" rIns="91425" bIns="91425" anchor="t" anchorCtr="0">
            <a:noAutofit/>
          </a:bodyPr>
          <a:lstStyle/>
          <a:p>
            <a:pPr lvl="0">
              <a:spcBef>
                <a:spcPts val="0"/>
              </a:spcBef>
              <a:buNone/>
            </a:pPr>
            <a:r>
              <a:rPr lang="en-CA" dirty="0" err="1">
                <a:solidFill>
                  <a:srgbClr val="000000"/>
                </a:solidFill>
              </a:rPr>
              <a:t>SuprFanz</a:t>
            </a:r>
            <a:r>
              <a:rPr lang="en" dirty="0">
                <a:solidFill>
                  <a:srgbClr val="000000"/>
                </a:solidFill>
              </a:rPr>
              <a:t> grows a social network organically reaching out to </a:t>
            </a:r>
            <a:r>
              <a:rPr lang="en-US" dirty="0">
                <a:solidFill>
                  <a:srgbClr val="000000"/>
                </a:solidFill>
              </a:rPr>
              <a:t>a</a:t>
            </a:r>
            <a:r>
              <a:rPr lang="en" dirty="0">
                <a:solidFill>
                  <a:srgbClr val="000000"/>
                </a:solidFill>
              </a:rPr>
              <a:t> targeted fan base and</a:t>
            </a:r>
            <a:r>
              <a:rPr lang="en-US" dirty="0">
                <a:solidFill>
                  <a:srgbClr val="000000"/>
                </a:solidFill>
              </a:rPr>
              <a:t> creating a relationship with them.</a:t>
            </a:r>
            <a:endParaRPr dirty="0">
              <a:solidFill>
                <a:srgbClr val="000000"/>
              </a:solidFill>
            </a:endParaRPr>
          </a:p>
          <a:p>
            <a:pPr lvl="0">
              <a:spcBef>
                <a:spcPts val="0"/>
              </a:spcBef>
              <a:buNone/>
            </a:pPr>
            <a:r>
              <a:rPr lang="en-CA" dirty="0" err="1">
                <a:solidFill>
                  <a:srgbClr val="000000"/>
                </a:solidFill>
              </a:rPr>
              <a:t>SuprFanz</a:t>
            </a:r>
            <a:r>
              <a:rPr lang="en" dirty="0">
                <a:solidFill>
                  <a:srgbClr val="000000"/>
                </a:solidFill>
              </a:rPr>
              <a:t> can look at past events, targeting a similar fan base by</a:t>
            </a:r>
            <a:r>
              <a:rPr lang="en-CA" dirty="0">
                <a:solidFill>
                  <a:srgbClr val="000000"/>
                </a:solidFill>
              </a:rPr>
              <a:t> social media, </a:t>
            </a:r>
            <a:r>
              <a:rPr lang="en" dirty="0">
                <a:solidFill>
                  <a:srgbClr val="000000"/>
                </a:solidFill>
              </a:rPr>
              <a:t>email, instant messaging </a:t>
            </a:r>
            <a:r>
              <a:rPr lang="en-US" dirty="0">
                <a:solidFill>
                  <a:srgbClr val="000000"/>
                </a:solidFill>
              </a:rPr>
              <a:t>or SMS</a:t>
            </a:r>
            <a:r>
              <a:rPr lang="en" dirty="0">
                <a:solidFill>
                  <a:srgbClr val="000000"/>
                </a:solidFill>
              </a:rPr>
              <a:t>!!!</a:t>
            </a:r>
            <a:endParaRPr dirty="0">
              <a:solidFill>
                <a:srgbClr val="000000"/>
              </a:solidFill>
            </a:endParaRPr>
          </a:p>
          <a:p>
            <a:pPr lvl="0">
              <a:spcBef>
                <a:spcPts val="0"/>
              </a:spcBef>
              <a:buNone/>
            </a:pPr>
            <a:endParaRPr dirty="0">
              <a:solidFill>
                <a:srgbClr val="000000"/>
              </a:solidFill>
            </a:endParaRPr>
          </a:p>
          <a:p>
            <a:pPr lvl="0">
              <a:spcBef>
                <a:spcPts val="0"/>
              </a:spcBef>
              <a:buNone/>
            </a:pPr>
            <a:endParaRPr dirty="0">
              <a:solidFill>
                <a:srgbClr val="000000"/>
              </a:solidFill>
            </a:endParaRPr>
          </a:p>
          <a:p>
            <a:pPr lvl="0">
              <a:spcBef>
                <a:spcPts val="0"/>
              </a:spcBef>
              <a:buNone/>
            </a:pPr>
            <a:endParaRPr dirty="0">
              <a:solidFill>
                <a:srgbClr val="000000"/>
              </a:solidFill>
            </a:endParaRPr>
          </a:p>
          <a:p>
            <a:pPr lvl="0">
              <a:spcBef>
                <a:spcPts val="0"/>
              </a:spcBef>
              <a:buNone/>
            </a:pPr>
            <a:endParaRPr dirty="0">
              <a:solidFill>
                <a:srgbClr val="000000"/>
              </a:solidFill>
            </a:endParaRPr>
          </a:p>
          <a:p>
            <a:pPr lvl="0">
              <a:spcBef>
                <a:spcPts val="0"/>
              </a:spcBef>
              <a:buNone/>
            </a:pPr>
            <a:endParaRPr dirty="0"/>
          </a:p>
        </p:txBody>
      </p:sp>
    </p:spTree>
    <p:extLst>
      <p:ext uri="{BB962C8B-B14F-4D97-AF65-F5344CB8AC3E}">
        <p14:creationId xmlns:p14="http://schemas.microsoft.com/office/powerpoint/2010/main" val="5056635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7071B-8A75-4990-9000-04A22E3DE68A}"/>
              </a:ext>
            </a:extLst>
          </p:cNvPr>
          <p:cNvSpPr>
            <a:spLocks noGrp="1"/>
          </p:cNvSpPr>
          <p:nvPr>
            <p:ph type="title"/>
          </p:nvPr>
        </p:nvSpPr>
        <p:spPr/>
        <p:txBody>
          <a:bodyPr/>
          <a:lstStyle/>
          <a:p>
            <a:r>
              <a:rPr lang="en-US" dirty="0"/>
              <a:t>A Recommendation Engine for Event Promoters!</a:t>
            </a:r>
          </a:p>
        </p:txBody>
      </p:sp>
      <p:sp>
        <p:nvSpPr>
          <p:cNvPr id="3" name="Text Placeholder 2">
            <a:extLst>
              <a:ext uri="{FF2B5EF4-FFF2-40B4-BE49-F238E27FC236}">
                <a16:creationId xmlns:a16="http://schemas.microsoft.com/office/drawing/2014/main" id="{3A2BAC42-4852-466E-854C-41868990B6C2}"/>
              </a:ext>
            </a:extLst>
          </p:cNvPr>
          <p:cNvSpPr>
            <a:spLocks noGrp="1"/>
          </p:cNvSpPr>
          <p:nvPr>
            <p:ph type="body" idx="1"/>
          </p:nvPr>
        </p:nvSpPr>
        <p:spPr/>
        <p:txBody>
          <a:bodyPr/>
          <a:lstStyle/>
          <a:p>
            <a:pPr>
              <a:buNone/>
            </a:pPr>
            <a:r>
              <a:rPr lang="en-US" dirty="0" err="1"/>
              <a:t>SuprFanz</a:t>
            </a:r>
            <a:r>
              <a:rPr lang="en-US" dirty="0"/>
              <a:t> is building a recommendation engine for event promoters to intelligently suggest where to target marketing efforts.</a:t>
            </a:r>
          </a:p>
          <a:p>
            <a:pPr>
              <a:buNone/>
            </a:pPr>
            <a:endParaRPr lang="en-US" dirty="0"/>
          </a:p>
        </p:txBody>
      </p:sp>
      <p:pic>
        <p:nvPicPr>
          <p:cNvPr id="6" name="Picture 5">
            <a:extLst>
              <a:ext uri="{FF2B5EF4-FFF2-40B4-BE49-F238E27FC236}">
                <a16:creationId xmlns:a16="http://schemas.microsoft.com/office/drawing/2014/main" id="{A846B655-6D7B-48C5-A044-6B24AC459658}"/>
              </a:ext>
            </a:extLst>
          </p:cNvPr>
          <p:cNvPicPr>
            <a:picLocks noChangeAspect="1"/>
          </p:cNvPicPr>
          <p:nvPr/>
        </p:nvPicPr>
        <p:blipFill>
          <a:blip r:embed="rId3"/>
          <a:stretch>
            <a:fillRect/>
          </a:stretch>
        </p:blipFill>
        <p:spPr>
          <a:xfrm>
            <a:off x="1386670" y="2182902"/>
            <a:ext cx="2587881" cy="2077985"/>
          </a:xfrm>
          <a:prstGeom prst="rect">
            <a:avLst/>
          </a:prstGeom>
        </p:spPr>
      </p:pic>
      <p:pic>
        <p:nvPicPr>
          <p:cNvPr id="7" name="Picture 6">
            <a:extLst>
              <a:ext uri="{FF2B5EF4-FFF2-40B4-BE49-F238E27FC236}">
                <a16:creationId xmlns:a16="http://schemas.microsoft.com/office/drawing/2014/main" id="{D7C5940C-25B9-4270-8613-8803AED42AD1}"/>
              </a:ext>
            </a:extLst>
          </p:cNvPr>
          <p:cNvPicPr>
            <a:picLocks noChangeAspect="1"/>
          </p:cNvPicPr>
          <p:nvPr/>
        </p:nvPicPr>
        <p:blipFill>
          <a:blip r:embed="rId4"/>
          <a:stretch>
            <a:fillRect/>
          </a:stretch>
        </p:blipFill>
        <p:spPr>
          <a:xfrm>
            <a:off x="4808220" y="2200206"/>
            <a:ext cx="2994660" cy="2213929"/>
          </a:xfrm>
          <a:prstGeom prst="rect">
            <a:avLst/>
          </a:prstGeom>
        </p:spPr>
      </p:pic>
      <p:sp>
        <p:nvSpPr>
          <p:cNvPr id="8" name="Title 1">
            <a:extLst>
              <a:ext uri="{FF2B5EF4-FFF2-40B4-BE49-F238E27FC236}">
                <a16:creationId xmlns:a16="http://schemas.microsoft.com/office/drawing/2014/main" id="{C3C388EF-2711-47AC-AB95-77222366C102}"/>
              </a:ext>
            </a:extLst>
          </p:cNvPr>
          <p:cNvSpPr txBox="1">
            <a:spLocks/>
          </p:cNvSpPr>
          <p:nvPr/>
        </p:nvSpPr>
        <p:spPr>
          <a:xfrm>
            <a:off x="1729018" y="4484371"/>
            <a:ext cx="1284490" cy="572700"/>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ct val="100000"/>
              <a:buNone/>
              <a:defRPr sz="2800" b="0" i="0" u="none" strike="noStrike" cap="none">
                <a:solidFill>
                  <a:srgbClr val="000000"/>
                </a:solidFill>
                <a:latin typeface="Arial"/>
                <a:ea typeface="Arial"/>
                <a:cs typeface="Arial"/>
                <a:sym typeface="Arial"/>
              </a:defRPr>
            </a:lvl1pPr>
            <a:lvl2pPr lvl="1" rtl="0">
              <a:spcBef>
                <a:spcPts val="0"/>
              </a:spcBef>
              <a:buClr>
                <a:schemeClr val="dk1"/>
              </a:buClr>
              <a:buSzPct val="100000"/>
              <a:buNone/>
              <a:defRPr sz="2800" b="1">
                <a:solidFill>
                  <a:srgbClr val="FFFFFF"/>
                </a:solidFill>
              </a:defRPr>
            </a:lvl2pPr>
            <a:lvl3pPr lvl="2" rtl="0">
              <a:spcBef>
                <a:spcPts val="0"/>
              </a:spcBef>
              <a:buClr>
                <a:schemeClr val="dk1"/>
              </a:buClr>
              <a:buSzPct val="100000"/>
              <a:buNone/>
              <a:defRPr sz="2800" b="1">
                <a:solidFill>
                  <a:srgbClr val="FFFFFF"/>
                </a:solidFill>
              </a:defRPr>
            </a:lvl3pPr>
            <a:lvl4pPr lvl="3" rtl="0">
              <a:spcBef>
                <a:spcPts val="0"/>
              </a:spcBef>
              <a:buClr>
                <a:schemeClr val="dk1"/>
              </a:buClr>
              <a:buSzPct val="100000"/>
              <a:buNone/>
              <a:defRPr sz="2800" b="1">
                <a:solidFill>
                  <a:srgbClr val="FFFFFF"/>
                </a:solidFill>
              </a:defRPr>
            </a:lvl4pPr>
            <a:lvl5pPr lvl="4" rtl="0">
              <a:spcBef>
                <a:spcPts val="0"/>
              </a:spcBef>
              <a:buClr>
                <a:schemeClr val="dk1"/>
              </a:buClr>
              <a:buSzPct val="100000"/>
              <a:buNone/>
              <a:defRPr sz="2800" b="1">
                <a:solidFill>
                  <a:srgbClr val="FFFFFF"/>
                </a:solidFill>
              </a:defRPr>
            </a:lvl5pPr>
            <a:lvl6pPr lvl="5" rtl="0">
              <a:spcBef>
                <a:spcPts val="0"/>
              </a:spcBef>
              <a:buClr>
                <a:schemeClr val="dk1"/>
              </a:buClr>
              <a:buSzPct val="100000"/>
              <a:buNone/>
              <a:defRPr sz="2800" b="1">
                <a:solidFill>
                  <a:srgbClr val="FFFFFF"/>
                </a:solidFill>
              </a:defRPr>
            </a:lvl6pPr>
            <a:lvl7pPr lvl="6" rtl="0">
              <a:spcBef>
                <a:spcPts val="0"/>
              </a:spcBef>
              <a:buClr>
                <a:schemeClr val="dk1"/>
              </a:buClr>
              <a:buSzPct val="100000"/>
              <a:buNone/>
              <a:defRPr sz="2800" b="1">
                <a:solidFill>
                  <a:srgbClr val="FFFFFF"/>
                </a:solidFill>
              </a:defRPr>
            </a:lvl7pPr>
            <a:lvl8pPr lvl="7" rtl="0">
              <a:spcBef>
                <a:spcPts val="0"/>
              </a:spcBef>
              <a:buClr>
                <a:schemeClr val="dk1"/>
              </a:buClr>
              <a:buSzPct val="100000"/>
              <a:buNone/>
              <a:defRPr sz="2800" b="1">
                <a:solidFill>
                  <a:srgbClr val="FFFFFF"/>
                </a:solidFill>
              </a:defRPr>
            </a:lvl8pPr>
            <a:lvl9pPr lvl="8" rtl="0">
              <a:spcBef>
                <a:spcPts val="0"/>
              </a:spcBef>
              <a:buClr>
                <a:schemeClr val="dk1"/>
              </a:buClr>
              <a:buSzPct val="100000"/>
              <a:buNone/>
              <a:defRPr sz="2800" b="1">
                <a:solidFill>
                  <a:srgbClr val="FFFFFF"/>
                </a:solidFill>
              </a:defRPr>
            </a:lvl9pPr>
          </a:lstStyle>
          <a:p>
            <a:pPr algn="ctr"/>
            <a:r>
              <a:rPr lang="en-US" b="1" dirty="0">
                <a:solidFill>
                  <a:srgbClr val="027DBB"/>
                </a:solidFill>
              </a:rPr>
              <a:t>THIS</a:t>
            </a:r>
          </a:p>
        </p:txBody>
      </p:sp>
      <p:sp>
        <p:nvSpPr>
          <p:cNvPr id="9" name="Title 1">
            <a:extLst>
              <a:ext uri="{FF2B5EF4-FFF2-40B4-BE49-F238E27FC236}">
                <a16:creationId xmlns:a16="http://schemas.microsoft.com/office/drawing/2014/main" id="{0DADC2A9-BAFF-4C53-9DC8-77D8368BF540}"/>
              </a:ext>
            </a:extLst>
          </p:cNvPr>
          <p:cNvSpPr txBox="1">
            <a:spLocks/>
          </p:cNvSpPr>
          <p:nvPr/>
        </p:nvSpPr>
        <p:spPr>
          <a:xfrm>
            <a:off x="5303910" y="4484371"/>
            <a:ext cx="1886069" cy="572700"/>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ct val="100000"/>
              <a:buNone/>
              <a:defRPr sz="2800" b="0" i="0" u="none" strike="noStrike" cap="none">
                <a:solidFill>
                  <a:srgbClr val="000000"/>
                </a:solidFill>
                <a:latin typeface="Arial"/>
                <a:ea typeface="Arial"/>
                <a:cs typeface="Arial"/>
                <a:sym typeface="Arial"/>
              </a:defRPr>
            </a:lvl1pPr>
            <a:lvl2pPr lvl="1" rtl="0">
              <a:spcBef>
                <a:spcPts val="0"/>
              </a:spcBef>
              <a:buClr>
                <a:schemeClr val="dk1"/>
              </a:buClr>
              <a:buSzPct val="100000"/>
              <a:buNone/>
              <a:defRPr sz="2800" b="1">
                <a:solidFill>
                  <a:srgbClr val="FFFFFF"/>
                </a:solidFill>
              </a:defRPr>
            </a:lvl2pPr>
            <a:lvl3pPr lvl="2" rtl="0">
              <a:spcBef>
                <a:spcPts val="0"/>
              </a:spcBef>
              <a:buClr>
                <a:schemeClr val="dk1"/>
              </a:buClr>
              <a:buSzPct val="100000"/>
              <a:buNone/>
              <a:defRPr sz="2800" b="1">
                <a:solidFill>
                  <a:srgbClr val="FFFFFF"/>
                </a:solidFill>
              </a:defRPr>
            </a:lvl3pPr>
            <a:lvl4pPr lvl="3" rtl="0">
              <a:spcBef>
                <a:spcPts val="0"/>
              </a:spcBef>
              <a:buClr>
                <a:schemeClr val="dk1"/>
              </a:buClr>
              <a:buSzPct val="100000"/>
              <a:buNone/>
              <a:defRPr sz="2800" b="1">
                <a:solidFill>
                  <a:srgbClr val="FFFFFF"/>
                </a:solidFill>
              </a:defRPr>
            </a:lvl4pPr>
            <a:lvl5pPr lvl="4" rtl="0">
              <a:spcBef>
                <a:spcPts val="0"/>
              </a:spcBef>
              <a:buClr>
                <a:schemeClr val="dk1"/>
              </a:buClr>
              <a:buSzPct val="100000"/>
              <a:buNone/>
              <a:defRPr sz="2800" b="1">
                <a:solidFill>
                  <a:srgbClr val="FFFFFF"/>
                </a:solidFill>
              </a:defRPr>
            </a:lvl5pPr>
            <a:lvl6pPr lvl="5" rtl="0">
              <a:spcBef>
                <a:spcPts val="0"/>
              </a:spcBef>
              <a:buClr>
                <a:schemeClr val="dk1"/>
              </a:buClr>
              <a:buSzPct val="100000"/>
              <a:buNone/>
              <a:defRPr sz="2800" b="1">
                <a:solidFill>
                  <a:srgbClr val="FFFFFF"/>
                </a:solidFill>
              </a:defRPr>
            </a:lvl6pPr>
            <a:lvl7pPr lvl="6" rtl="0">
              <a:spcBef>
                <a:spcPts val="0"/>
              </a:spcBef>
              <a:buClr>
                <a:schemeClr val="dk1"/>
              </a:buClr>
              <a:buSzPct val="100000"/>
              <a:buNone/>
              <a:defRPr sz="2800" b="1">
                <a:solidFill>
                  <a:srgbClr val="FFFFFF"/>
                </a:solidFill>
              </a:defRPr>
            </a:lvl7pPr>
            <a:lvl8pPr lvl="7" rtl="0">
              <a:spcBef>
                <a:spcPts val="0"/>
              </a:spcBef>
              <a:buClr>
                <a:schemeClr val="dk1"/>
              </a:buClr>
              <a:buSzPct val="100000"/>
              <a:buNone/>
              <a:defRPr sz="2800" b="1">
                <a:solidFill>
                  <a:srgbClr val="FFFFFF"/>
                </a:solidFill>
              </a:defRPr>
            </a:lvl8pPr>
            <a:lvl9pPr lvl="8" rtl="0">
              <a:spcBef>
                <a:spcPts val="0"/>
              </a:spcBef>
              <a:buClr>
                <a:schemeClr val="dk1"/>
              </a:buClr>
              <a:buSzPct val="100000"/>
              <a:buNone/>
              <a:defRPr sz="2800" b="1">
                <a:solidFill>
                  <a:srgbClr val="FFFFFF"/>
                </a:solidFill>
              </a:defRPr>
            </a:lvl9pPr>
          </a:lstStyle>
          <a:p>
            <a:pPr algn="ctr"/>
            <a:r>
              <a:rPr lang="en-US" b="1" dirty="0">
                <a:solidFill>
                  <a:srgbClr val="017DBB"/>
                </a:solidFill>
              </a:rPr>
              <a:t>NOT THIS</a:t>
            </a:r>
          </a:p>
        </p:txBody>
      </p:sp>
    </p:spTree>
    <p:extLst>
      <p:ext uri="{BB962C8B-B14F-4D97-AF65-F5344CB8AC3E}">
        <p14:creationId xmlns:p14="http://schemas.microsoft.com/office/powerpoint/2010/main" val="5116185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30" name="Shape 130"/>
          <p:cNvSpPr txBox="1"/>
          <p:nvPr/>
        </p:nvSpPr>
        <p:spPr>
          <a:xfrm>
            <a:off x="709299" y="209025"/>
            <a:ext cx="7712326" cy="733800"/>
          </a:xfrm>
          <a:prstGeom prst="rect">
            <a:avLst/>
          </a:prstGeom>
          <a:noFill/>
          <a:ln>
            <a:noFill/>
          </a:ln>
        </p:spPr>
        <p:txBody>
          <a:bodyPr lIns="91425" tIns="91425" rIns="91425" bIns="91425" anchor="t" anchorCtr="0">
            <a:noAutofit/>
          </a:bodyPr>
          <a:lstStyle/>
          <a:p>
            <a:pPr lvl="0">
              <a:spcBef>
                <a:spcPts val="0"/>
              </a:spcBef>
              <a:buNone/>
            </a:pPr>
            <a:r>
              <a:rPr lang="en" sz="3000" dirty="0"/>
              <a:t>9 Months </a:t>
            </a:r>
            <a:r>
              <a:rPr lang="en-CA" sz="3000" dirty="0"/>
              <a:t>of </a:t>
            </a:r>
            <a:r>
              <a:rPr lang="en" sz="3000" dirty="0"/>
              <a:t>Testing</a:t>
            </a:r>
          </a:p>
        </p:txBody>
      </p:sp>
      <p:pic>
        <p:nvPicPr>
          <p:cNvPr id="13" name="Picture 2" descr="cosmicbluesStats.png">
            <a:extLst>
              <a:ext uri="{FF2B5EF4-FFF2-40B4-BE49-F238E27FC236}">
                <a16:creationId xmlns:a16="http://schemas.microsoft.com/office/drawing/2014/main" id="{C7DFF18E-3334-4686-B1CD-45D6CA13F1E4}"/>
              </a:ext>
            </a:extLst>
          </p:cNvPr>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58421" y="1098208"/>
            <a:ext cx="6227159" cy="3589236"/>
          </a:xfrm>
          <a:prstGeom prst="rect">
            <a:avLst/>
          </a:prstGeom>
          <a:noFill/>
          <a:extLst>
            <a:ext uri="{909E8E84-426E-40DD-AFC4-6F175D3DCCD1}">
              <a14:hiddenFill xmlns:a14="http://schemas.microsoft.com/office/drawing/2010/main">
                <a:solidFill>
                  <a:srgbClr val="FFFFFF"/>
                </a:solidFill>
              </a14:hiddenFill>
            </a:ext>
          </a:extLst>
        </p:spPr>
      </p:pic>
      <p:sp>
        <p:nvSpPr>
          <p:cNvPr id="131" name="Shape 131"/>
          <p:cNvSpPr txBox="1"/>
          <p:nvPr/>
        </p:nvSpPr>
        <p:spPr>
          <a:xfrm>
            <a:off x="1626862" y="4663381"/>
            <a:ext cx="3201812" cy="480119"/>
          </a:xfrm>
          <a:prstGeom prst="rect">
            <a:avLst/>
          </a:prstGeom>
          <a:noFill/>
          <a:ln>
            <a:noFill/>
          </a:ln>
        </p:spPr>
        <p:txBody>
          <a:bodyPr lIns="91425" tIns="91425" rIns="91425" bIns="91425" anchor="ctr" anchorCtr="0">
            <a:noAutofit/>
          </a:bodyPr>
          <a:lstStyle/>
          <a:p>
            <a:pPr lvl="0" algn="ctr" rtl="0">
              <a:lnSpc>
                <a:spcPct val="115000"/>
              </a:lnSpc>
              <a:spcBef>
                <a:spcPts val="2400"/>
              </a:spcBef>
              <a:spcAft>
                <a:spcPts val="600"/>
              </a:spcAft>
              <a:buNone/>
            </a:pPr>
            <a:r>
              <a:rPr lang="en" sz="2300" b="1" dirty="0">
                <a:solidFill>
                  <a:srgbClr val="FFA726"/>
                </a:solidFill>
              </a:rPr>
              <a:t>78.64%</a:t>
            </a:r>
          </a:p>
        </p:txBody>
      </p:sp>
      <p:sp>
        <p:nvSpPr>
          <p:cNvPr id="129" name="Shape 129"/>
          <p:cNvSpPr txBox="1"/>
          <p:nvPr/>
        </p:nvSpPr>
        <p:spPr>
          <a:xfrm>
            <a:off x="4744453" y="4663381"/>
            <a:ext cx="3025348" cy="480119"/>
          </a:xfrm>
          <a:prstGeom prst="rect">
            <a:avLst/>
          </a:prstGeom>
          <a:noFill/>
          <a:ln>
            <a:noFill/>
          </a:ln>
        </p:spPr>
        <p:txBody>
          <a:bodyPr lIns="91425" tIns="91425" rIns="91425" bIns="91425" anchor="ctr" anchorCtr="0">
            <a:noAutofit/>
          </a:bodyPr>
          <a:lstStyle/>
          <a:p>
            <a:pPr lvl="0" algn="ctr" rtl="0">
              <a:lnSpc>
                <a:spcPct val="115000"/>
              </a:lnSpc>
              <a:spcBef>
                <a:spcPts val="2400"/>
              </a:spcBef>
              <a:spcAft>
                <a:spcPts val="600"/>
              </a:spcAft>
              <a:buNone/>
            </a:pPr>
            <a:r>
              <a:rPr lang="en" sz="2300" b="1" dirty="0">
                <a:solidFill>
                  <a:srgbClr val="FFA726"/>
                </a:solidFill>
              </a:rPr>
              <a:t>173.39%</a:t>
            </a:r>
          </a:p>
        </p:txBody>
      </p:sp>
      <p:sp>
        <p:nvSpPr>
          <p:cNvPr id="7" name="Shape 130">
            <a:extLst>
              <a:ext uri="{FF2B5EF4-FFF2-40B4-BE49-F238E27FC236}">
                <a16:creationId xmlns:a16="http://schemas.microsoft.com/office/drawing/2014/main" id="{FCD312BE-C7A9-4A8D-9C24-A1C1E3AC0834}"/>
              </a:ext>
            </a:extLst>
          </p:cNvPr>
          <p:cNvSpPr txBox="1">
            <a:spLocks noGrp="1"/>
          </p:cNvSpPr>
          <p:nvPr>
            <p:ph type="body" idx="1"/>
          </p:nvPr>
        </p:nvSpPr>
        <p:spPr>
          <a:xfrm>
            <a:off x="311700" y="1315454"/>
            <a:ext cx="8520600" cy="304799"/>
          </a:xfrm>
          <a:prstGeom prst="rect">
            <a:avLst/>
          </a:prstGeom>
        </p:spPr>
        <p:txBody>
          <a:bodyPr lIns="91425" tIns="91425" rIns="91425" bIns="91425" anchor="t" anchorCtr="0">
            <a:noAutofit/>
          </a:bodyPr>
          <a:lstStyle/>
          <a:p>
            <a:pPr lvl="0" algn="ctr">
              <a:spcBef>
                <a:spcPts val="0"/>
              </a:spcBef>
              <a:buNone/>
            </a:pPr>
            <a:r>
              <a:rPr lang="en-CA" sz="1600" dirty="0">
                <a:solidFill>
                  <a:schemeClr val="tx1">
                    <a:lumMod val="65000"/>
                    <a:lumOff val="35000"/>
                  </a:schemeClr>
                </a:solidFill>
              </a:rPr>
              <a:t>2017</a:t>
            </a:r>
            <a:endParaRPr sz="1600" dirty="0">
              <a:solidFill>
                <a:schemeClr val="tx1">
                  <a:lumMod val="65000"/>
                  <a:lumOff val="35000"/>
                </a:schemeClr>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85256-D52D-4A11-8229-CABD64234F2B}"/>
              </a:ext>
            </a:extLst>
          </p:cNvPr>
          <p:cNvSpPr>
            <a:spLocks noGrp="1"/>
          </p:cNvSpPr>
          <p:nvPr>
            <p:ph type="title"/>
          </p:nvPr>
        </p:nvSpPr>
        <p:spPr/>
        <p:txBody>
          <a:bodyPr/>
          <a:lstStyle/>
          <a:p>
            <a:r>
              <a:rPr lang="en-CA" dirty="0" err="1"/>
              <a:t>SuprFanz</a:t>
            </a:r>
            <a:r>
              <a:rPr lang="en-CA" dirty="0"/>
              <a:t> Works!</a:t>
            </a:r>
          </a:p>
        </p:txBody>
      </p:sp>
      <p:sp>
        <p:nvSpPr>
          <p:cNvPr id="3" name="Text Placeholder 2">
            <a:extLst>
              <a:ext uri="{FF2B5EF4-FFF2-40B4-BE49-F238E27FC236}">
                <a16:creationId xmlns:a16="http://schemas.microsoft.com/office/drawing/2014/main" id="{83B38A49-845A-405E-8146-3423FB61C880}"/>
              </a:ext>
            </a:extLst>
          </p:cNvPr>
          <p:cNvSpPr>
            <a:spLocks noGrp="1"/>
          </p:cNvSpPr>
          <p:nvPr>
            <p:ph type="body" idx="1"/>
          </p:nvPr>
        </p:nvSpPr>
        <p:spPr/>
        <p:txBody>
          <a:bodyPr/>
          <a:lstStyle/>
          <a:p>
            <a:pPr>
              <a:buNone/>
            </a:pPr>
            <a:r>
              <a:rPr lang="en-CA" sz="1600" dirty="0"/>
              <a:t>We know because we use it for our own events.</a:t>
            </a:r>
          </a:p>
          <a:p>
            <a:pPr>
              <a:buNone/>
            </a:pPr>
            <a:r>
              <a:rPr lang="en-CA" sz="1600" dirty="0"/>
              <a:t>Our services are used to effectively market many types of events besides music</a:t>
            </a:r>
          </a:p>
          <a:p>
            <a:pPr>
              <a:buNone/>
            </a:pPr>
            <a:r>
              <a:rPr lang="en-CA" sz="1600" dirty="0"/>
              <a:t>Our Aug 23, 2017 New York meetup hosted at Digital Ocean, received 456 attending RSVPs on Meetup.com and around 150 who actually attended.</a:t>
            </a:r>
          </a:p>
        </p:txBody>
      </p:sp>
      <p:pic>
        <p:nvPicPr>
          <p:cNvPr id="5" name="Picture 4">
            <a:extLst>
              <a:ext uri="{FF2B5EF4-FFF2-40B4-BE49-F238E27FC236}">
                <a16:creationId xmlns:a16="http://schemas.microsoft.com/office/drawing/2014/main" id="{C0658ED3-1ED0-47FC-B58E-BE38F8A6F12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57250" y="3042983"/>
            <a:ext cx="3219450" cy="1810941"/>
          </a:xfrm>
          <a:prstGeom prst="rect">
            <a:avLst/>
          </a:prstGeom>
        </p:spPr>
      </p:pic>
      <p:pic>
        <p:nvPicPr>
          <p:cNvPr id="7" name="Picture 6">
            <a:extLst>
              <a:ext uri="{FF2B5EF4-FFF2-40B4-BE49-F238E27FC236}">
                <a16:creationId xmlns:a16="http://schemas.microsoft.com/office/drawing/2014/main" id="{D1AE6DBD-85F5-46FF-84E0-D52F8C38180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640580" y="3040363"/>
            <a:ext cx="3158490" cy="1807246"/>
          </a:xfrm>
          <a:prstGeom prst="rect">
            <a:avLst/>
          </a:prstGeom>
        </p:spPr>
      </p:pic>
    </p:spTree>
    <p:extLst>
      <p:ext uri="{BB962C8B-B14F-4D97-AF65-F5344CB8AC3E}">
        <p14:creationId xmlns:p14="http://schemas.microsoft.com/office/powerpoint/2010/main" val="38409275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F4ABB847-1697-4874-AFD6-E758D6492AF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850342" y="2337427"/>
            <a:ext cx="5769425" cy="2196685"/>
          </a:xfrm>
          <a:prstGeom prst="rect">
            <a:avLst/>
          </a:prstGeom>
          <a:effectLst>
            <a:outerShdw dist="50800" dir="5400000" sx="1000" sy="1000" algn="ctr" rotWithShape="0">
              <a:srgbClr val="000000">
                <a:alpha val="0"/>
              </a:srgbClr>
            </a:outerShdw>
            <a:softEdge rad="266700"/>
          </a:effectLst>
        </p:spPr>
      </p:pic>
      <p:sp>
        <p:nvSpPr>
          <p:cNvPr id="2" name="Title 1">
            <a:extLst>
              <a:ext uri="{FF2B5EF4-FFF2-40B4-BE49-F238E27FC236}">
                <a16:creationId xmlns:a16="http://schemas.microsoft.com/office/drawing/2014/main" id="{A274ACB0-4F7F-4F1C-911F-AF825BBEBFDD}"/>
              </a:ext>
            </a:extLst>
          </p:cNvPr>
          <p:cNvSpPr>
            <a:spLocks noGrp="1"/>
          </p:cNvSpPr>
          <p:nvPr>
            <p:ph type="title"/>
          </p:nvPr>
        </p:nvSpPr>
        <p:spPr/>
        <p:txBody>
          <a:bodyPr/>
          <a:lstStyle/>
          <a:p>
            <a:r>
              <a:rPr lang="en-US" dirty="0"/>
              <a:t>Harness the power of the Graph</a:t>
            </a:r>
          </a:p>
        </p:txBody>
      </p:sp>
      <p:pic>
        <p:nvPicPr>
          <p:cNvPr id="5" name="Picture 4">
            <a:extLst>
              <a:ext uri="{FF2B5EF4-FFF2-40B4-BE49-F238E27FC236}">
                <a16:creationId xmlns:a16="http://schemas.microsoft.com/office/drawing/2014/main" id="{04F3174D-C1F3-4626-AD16-8204F8654264}"/>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368787" y="1569616"/>
            <a:ext cx="2114961" cy="929613"/>
          </a:xfrm>
          <a:prstGeom prst="rect">
            <a:avLst/>
          </a:prstGeom>
        </p:spPr>
      </p:pic>
      <p:pic>
        <p:nvPicPr>
          <p:cNvPr id="8" name="Picture 7">
            <a:extLst>
              <a:ext uri="{FF2B5EF4-FFF2-40B4-BE49-F238E27FC236}">
                <a16:creationId xmlns:a16="http://schemas.microsoft.com/office/drawing/2014/main" id="{23249247-1DDD-4FCE-B981-8036107BFE9D}"/>
              </a:ext>
            </a:extLst>
          </p:cNvPr>
          <p:cNvPicPr>
            <a:picLocks noChangeAspect="1"/>
          </p:cNvPicPr>
          <p:nvPr/>
        </p:nvPicPr>
        <p:blipFill>
          <a:blip r:embed="rId7" cstate="hqprint">
            <a:extLst>
              <a:ext uri="{28A0092B-C50C-407E-A947-70E740481C1C}">
                <a14:useLocalDpi xmlns:a14="http://schemas.microsoft.com/office/drawing/2010/main"/>
              </a:ext>
              <a:ext uri="{837473B0-CC2E-450A-ABE3-18F120FF3D39}">
                <a1611:picAttrSrcUrl xmlns:a1611="http://schemas.microsoft.com/office/drawing/2016/11/main" r:id="rId8"/>
              </a:ext>
            </a:extLst>
          </a:blip>
          <a:stretch>
            <a:fillRect/>
          </a:stretch>
        </p:blipFill>
        <p:spPr>
          <a:xfrm>
            <a:off x="3119981" y="4100800"/>
            <a:ext cx="637763" cy="637763"/>
          </a:xfrm>
          <a:prstGeom prst="rect">
            <a:avLst/>
          </a:prstGeom>
        </p:spPr>
      </p:pic>
      <p:pic>
        <p:nvPicPr>
          <p:cNvPr id="11" name="Picture 10">
            <a:extLst>
              <a:ext uri="{FF2B5EF4-FFF2-40B4-BE49-F238E27FC236}">
                <a16:creationId xmlns:a16="http://schemas.microsoft.com/office/drawing/2014/main" id="{3685FA4B-5749-441D-8BAA-81385DF5E668}"/>
              </a:ext>
            </a:extLst>
          </p:cNvPr>
          <p:cNvPicPr>
            <a:picLocks noChangeAspect="1"/>
          </p:cNvPicPr>
          <p:nvPr/>
        </p:nvPicPr>
        <p:blipFill>
          <a:blip r:embed="rId9" cstate="hqprint">
            <a:extLst>
              <a:ext uri="{28A0092B-C50C-407E-A947-70E740481C1C}">
                <a14:useLocalDpi xmlns:a14="http://schemas.microsoft.com/office/drawing/2010/main"/>
              </a:ext>
              <a:ext uri="{837473B0-CC2E-450A-ABE3-18F120FF3D39}">
                <a1611:picAttrSrcUrl xmlns:a1611="http://schemas.microsoft.com/office/drawing/2016/11/main" r:id="rId10"/>
              </a:ext>
            </a:extLst>
          </a:blip>
          <a:stretch>
            <a:fillRect/>
          </a:stretch>
        </p:blipFill>
        <p:spPr>
          <a:xfrm>
            <a:off x="4346656" y="2801597"/>
            <a:ext cx="1099459" cy="732240"/>
          </a:xfrm>
          <a:prstGeom prst="rect">
            <a:avLst/>
          </a:prstGeom>
        </p:spPr>
      </p:pic>
      <p:pic>
        <p:nvPicPr>
          <p:cNvPr id="14" name="Picture 13">
            <a:extLst>
              <a:ext uri="{FF2B5EF4-FFF2-40B4-BE49-F238E27FC236}">
                <a16:creationId xmlns:a16="http://schemas.microsoft.com/office/drawing/2014/main" id="{6D14B762-2454-4A28-AAF8-78E69BA07A6F}"/>
              </a:ext>
            </a:extLst>
          </p:cNvPr>
          <p:cNvPicPr>
            <a:picLocks noChangeAspect="1"/>
          </p:cNvPicPr>
          <p:nvPr/>
        </p:nvPicPr>
        <p:blipFill>
          <a:blip r:embed="rId11" cstate="hqprint">
            <a:extLst>
              <a:ext uri="{28A0092B-C50C-407E-A947-70E740481C1C}">
                <a14:useLocalDpi xmlns:a14="http://schemas.microsoft.com/office/drawing/2010/main"/>
              </a:ext>
              <a:ext uri="{837473B0-CC2E-450A-ABE3-18F120FF3D39}">
                <a1611:picAttrSrcUrl xmlns:a1611="http://schemas.microsoft.com/office/drawing/2016/11/main" r:id="rId12"/>
              </a:ext>
            </a:extLst>
          </a:blip>
          <a:stretch>
            <a:fillRect/>
          </a:stretch>
        </p:blipFill>
        <p:spPr>
          <a:xfrm>
            <a:off x="6366601" y="2716224"/>
            <a:ext cx="692616" cy="692616"/>
          </a:xfrm>
          <a:prstGeom prst="rect">
            <a:avLst/>
          </a:prstGeom>
        </p:spPr>
      </p:pic>
      <p:pic>
        <p:nvPicPr>
          <p:cNvPr id="17" name="Picture 16">
            <a:extLst>
              <a:ext uri="{FF2B5EF4-FFF2-40B4-BE49-F238E27FC236}">
                <a16:creationId xmlns:a16="http://schemas.microsoft.com/office/drawing/2014/main" id="{6AFA68B9-BE8B-464A-AF36-AAB8B44A359F}"/>
              </a:ext>
            </a:extLst>
          </p:cNvPr>
          <p:cNvPicPr>
            <a:picLocks noChangeAspect="1"/>
          </p:cNvPicPr>
          <p:nvPr/>
        </p:nvPicPr>
        <p:blipFill>
          <a:blip r:embed="rId13">
            <a:extLst>
              <a:ext uri="{837473B0-CC2E-450A-ABE3-18F120FF3D39}">
                <a1611:picAttrSrcUrl xmlns:a1611="http://schemas.microsoft.com/office/drawing/2016/11/main" r:id="rId14"/>
              </a:ext>
            </a:extLst>
          </a:blip>
          <a:stretch>
            <a:fillRect/>
          </a:stretch>
        </p:blipFill>
        <p:spPr>
          <a:xfrm>
            <a:off x="4352810" y="1668474"/>
            <a:ext cx="2236963" cy="982908"/>
          </a:xfrm>
          <a:prstGeom prst="rect">
            <a:avLst/>
          </a:prstGeom>
        </p:spPr>
      </p:pic>
      <p:sp>
        <p:nvSpPr>
          <p:cNvPr id="18" name="TextBox 17">
            <a:extLst>
              <a:ext uri="{FF2B5EF4-FFF2-40B4-BE49-F238E27FC236}">
                <a16:creationId xmlns:a16="http://schemas.microsoft.com/office/drawing/2014/main" id="{FB075363-9EC4-4A07-91FF-A1ACBB836B66}"/>
              </a:ext>
            </a:extLst>
          </p:cNvPr>
          <p:cNvSpPr txBox="1"/>
          <p:nvPr/>
        </p:nvSpPr>
        <p:spPr>
          <a:xfrm>
            <a:off x="5995857" y="2633749"/>
            <a:ext cx="745365" cy="230832"/>
          </a:xfrm>
          <a:prstGeom prst="rect">
            <a:avLst/>
          </a:prstGeom>
          <a:noFill/>
        </p:spPr>
        <p:txBody>
          <a:bodyPr wrap="square" rtlCol="0">
            <a:spAutoFit/>
          </a:bodyPr>
          <a:lstStyle/>
          <a:p>
            <a:endParaRPr lang="en-US" sz="900" dirty="0"/>
          </a:p>
        </p:txBody>
      </p:sp>
      <p:pic>
        <p:nvPicPr>
          <p:cNvPr id="20" name="Picture 19">
            <a:extLst>
              <a:ext uri="{FF2B5EF4-FFF2-40B4-BE49-F238E27FC236}">
                <a16:creationId xmlns:a16="http://schemas.microsoft.com/office/drawing/2014/main" id="{C0C64807-E822-419A-BE78-8F32A5A1DBB5}"/>
              </a:ext>
            </a:extLst>
          </p:cNvPr>
          <p:cNvPicPr>
            <a:picLocks noChangeAspect="1"/>
          </p:cNvPicPr>
          <p:nvPr/>
        </p:nvPicPr>
        <p:blipFill>
          <a:blip r:embed="rId15">
            <a:extLst>
              <a:ext uri="{837473B0-CC2E-450A-ABE3-18F120FF3D39}">
                <a1611:picAttrSrcUrl xmlns:a1611="http://schemas.microsoft.com/office/drawing/2016/11/main" r:id="rId16"/>
              </a:ext>
            </a:extLst>
          </a:blip>
          <a:stretch>
            <a:fillRect/>
          </a:stretch>
        </p:blipFill>
        <p:spPr>
          <a:xfrm>
            <a:off x="5190812" y="4379497"/>
            <a:ext cx="1354965" cy="359066"/>
          </a:xfrm>
          <a:prstGeom prst="rect">
            <a:avLst/>
          </a:prstGeom>
        </p:spPr>
      </p:pic>
      <p:pic>
        <p:nvPicPr>
          <p:cNvPr id="23" name="Picture 22">
            <a:extLst>
              <a:ext uri="{FF2B5EF4-FFF2-40B4-BE49-F238E27FC236}">
                <a16:creationId xmlns:a16="http://schemas.microsoft.com/office/drawing/2014/main" id="{87E1D987-0FF9-4B81-89FE-5727F2A9FDEC}"/>
              </a:ext>
            </a:extLst>
          </p:cNvPr>
          <p:cNvPicPr>
            <a:picLocks noChangeAspect="1"/>
          </p:cNvPicPr>
          <p:nvPr/>
        </p:nvPicPr>
        <p:blipFill>
          <a:blip r:embed="rId17">
            <a:extLst>
              <a:ext uri="{837473B0-CC2E-450A-ABE3-18F120FF3D39}">
                <a1611:picAttrSrcUrl xmlns:a1611="http://schemas.microsoft.com/office/drawing/2016/11/main" r:id="rId18"/>
              </a:ext>
            </a:extLst>
          </a:blip>
          <a:stretch>
            <a:fillRect/>
          </a:stretch>
        </p:blipFill>
        <p:spPr>
          <a:xfrm>
            <a:off x="7139515" y="2099071"/>
            <a:ext cx="1840027" cy="618249"/>
          </a:xfrm>
          <a:prstGeom prst="rect">
            <a:avLst/>
          </a:prstGeom>
        </p:spPr>
      </p:pic>
      <p:pic>
        <p:nvPicPr>
          <p:cNvPr id="44" name="Picture 43">
            <a:extLst>
              <a:ext uri="{FF2B5EF4-FFF2-40B4-BE49-F238E27FC236}">
                <a16:creationId xmlns:a16="http://schemas.microsoft.com/office/drawing/2014/main" id="{009F964A-E128-4A62-9848-6A280ABD83BB}"/>
              </a:ext>
            </a:extLst>
          </p:cNvPr>
          <p:cNvPicPr>
            <a:picLocks noChangeAspect="1"/>
          </p:cNvPicPr>
          <p:nvPr/>
        </p:nvPicPr>
        <p:blipFill>
          <a:blip r:embed="rId19">
            <a:extLst>
              <a:ext uri="{837473B0-CC2E-450A-ABE3-18F120FF3D39}">
                <a1611:picAttrSrcUrl xmlns:a1611="http://schemas.microsoft.com/office/drawing/2016/11/main" r:id="rId20"/>
              </a:ext>
            </a:extLst>
          </a:blip>
          <a:stretch>
            <a:fillRect/>
          </a:stretch>
        </p:blipFill>
        <p:spPr>
          <a:xfrm>
            <a:off x="2605946" y="2392853"/>
            <a:ext cx="1293166" cy="646583"/>
          </a:xfrm>
          <a:prstGeom prst="rect">
            <a:avLst/>
          </a:prstGeom>
        </p:spPr>
      </p:pic>
      <p:sp>
        <p:nvSpPr>
          <p:cNvPr id="45" name="TextBox 44">
            <a:extLst>
              <a:ext uri="{FF2B5EF4-FFF2-40B4-BE49-F238E27FC236}">
                <a16:creationId xmlns:a16="http://schemas.microsoft.com/office/drawing/2014/main" id="{7821FDE2-1B29-4F07-95F6-551E598D62C2}"/>
              </a:ext>
            </a:extLst>
          </p:cNvPr>
          <p:cNvSpPr txBox="1"/>
          <p:nvPr/>
        </p:nvSpPr>
        <p:spPr>
          <a:xfrm>
            <a:off x="2797519" y="2499229"/>
            <a:ext cx="528050" cy="230832"/>
          </a:xfrm>
          <a:prstGeom prst="rect">
            <a:avLst/>
          </a:prstGeom>
          <a:noFill/>
        </p:spPr>
        <p:txBody>
          <a:bodyPr wrap="square" rtlCol="0">
            <a:spAutoFit/>
          </a:bodyPr>
          <a:lstStyle/>
          <a:p>
            <a:endParaRPr lang="en-US" sz="900" dirty="0"/>
          </a:p>
        </p:txBody>
      </p:sp>
      <p:pic>
        <p:nvPicPr>
          <p:cNvPr id="47" name="Picture 46">
            <a:extLst>
              <a:ext uri="{FF2B5EF4-FFF2-40B4-BE49-F238E27FC236}">
                <a16:creationId xmlns:a16="http://schemas.microsoft.com/office/drawing/2014/main" id="{943B09C2-02A3-4563-8DD3-222A878ADDB6}"/>
              </a:ext>
            </a:extLst>
          </p:cNvPr>
          <p:cNvPicPr>
            <a:picLocks noChangeAspect="1"/>
          </p:cNvPicPr>
          <p:nvPr/>
        </p:nvPicPr>
        <p:blipFill>
          <a:blip r:embed="rId21" cstate="hqprint">
            <a:extLst>
              <a:ext uri="{28A0092B-C50C-407E-A947-70E740481C1C}">
                <a14:useLocalDpi xmlns:a14="http://schemas.microsoft.com/office/drawing/2010/main"/>
              </a:ext>
              <a:ext uri="{837473B0-CC2E-450A-ABE3-18F120FF3D39}">
                <a1611:picAttrSrcUrl xmlns:a1611="http://schemas.microsoft.com/office/drawing/2016/11/main" r:id="rId22"/>
              </a:ext>
            </a:extLst>
          </a:blip>
          <a:stretch>
            <a:fillRect/>
          </a:stretch>
        </p:blipFill>
        <p:spPr>
          <a:xfrm>
            <a:off x="7002599" y="3947632"/>
            <a:ext cx="1769442" cy="688705"/>
          </a:xfrm>
          <a:prstGeom prst="rect">
            <a:avLst/>
          </a:prstGeom>
        </p:spPr>
      </p:pic>
    </p:spTree>
    <p:extLst>
      <p:ext uri="{BB962C8B-B14F-4D97-AF65-F5344CB8AC3E}">
        <p14:creationId xmlns:p14="http://schemas.microsoft.com/office/powerpoint/2010/main" val="6211014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B25AD-ABA7-4BE4-AF91-9D2CC4BEA5FF}"/>
              </a:ext>
            </a:extLst>
          </p:cNvPr>
          <p:cNvSpPr>
            <a:spLocks noGrp="1"/>
          </p:cNvSpPr>
          <p:nvPr>
            <p:ph type="title"/>
          </p:nvPr>
        </p:nvSpPr>
        <p:spPr/>
        <p:txBody>
          <a:bodyPr/>
          <a:lstStyle/>
          <a:p>
            <a:r>
              <a:rPr lang="en-US" dirty="0"/>
              <a:t>A great reference</a:t>
            </a:r>
          </a:p>
        </p:txBody>
      </p:sp>
      <p:pic>
        <p:nvPicPr>
          <p:cNvPr id="5" name="Picture 4">
            <a:extLst>
              <a:ext uri="{FF2B5EF4-FFF2-40B4-BE49-F238E27FC236}">
                <a16:creationId xmlns:a16="http://schemas.microsoft.com/office/drawing/2014/main" id="{EE3ED785-650C-4522-88D5-988A04B4ADF7}"/>
              </a:ext>
            </a:extLst>
          </p:cNvPr>
          <p:cNvPicPr>
            <a:picLocks noChangeAspect="1"/>
          </p:cNvPicPr>
          <p:nvPr/>
        </p:nvPicPr>
        <p:blipFill>
          <a:blip r:embed="rId3"/>
          <a:stretch>
            <a:fillRect/>
          </a:stretch>
        </p:blipFill>
        <p:spPr>
          <a:xfrm>
            <a:off x="1000760" y="1099367"/>
            <a:ext cx="6662737" cy="3901258"/>
          </a:xfrm>
          <a:prstGeom prst="rect">
            <a:avLst/>
          </a:prstGeom>
        </p:spPr>
      </p:pic>
    </p:spTree>
    <p:extLst>
      <p:ext uri="{BB962C8B-B14F-4D97-AF65-F5344CB8AC3E}">
        <p14:creationId xmlns:p14="http://schemas.microsoft.com/office/powerpoint/2010/main" val="36478544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1CB3147-55CB-4D14-AC41-24243FC55299}"/>
              </a:ext>
            </a:extLst>
          </p:cNvPr>
          <p:cNvSpPr>
            <a:spLocks noGrp="1"/>
          </p:cNvSpPr>
          <p:nvPr>
            <p:ph type="body" idx="1"/>
          </p:nvPr>
        </p:nvSpPr>
        <p:spPr>
          <a:xfrm>
            <a:off x="443436" y="1222218"/>
            <a:ext cx="8520600" cy="3416400"/>
          </a:xfrm>
        </p:spPr>
        <p:txBody>
          <a:bodyPr/>
          <a:lstStyle/>
          <a:p>
            <a:pPr marL="285750" indent="-285750"/>
            <a:r>
              <a:rPr lang="en-US" dirty="0"/>
              <a:t>Easy to go from the ideas in your head to creating a database for your domain</a:t>
            </a:r>
          </a:p>
          <a:p>
            <a:pPr marL="285750" indent="-285750"/>
            <a:r>
              <a:rPr lang="en-US" dirty="0"/>
              <a:t>Lots of great help on getting started</a:t>
            </a:r>
          </a:p>
          <a:p>
            <a:pPr marL="285750" indent="-285750"/>
            <a:r>
              <a:rPr lang="en-US" dirty="0"/>
              <a:t>Great documentation</a:t>
            </a:r>
          </a:p>
          <a:p>
            <a:pPr marL="285750" indent="-285750"/>
            <a:r>
              <a:rPr lang="en-US" dirty="0"/>
              <a:t>Leader in market place</a:t>
            </a:r>
          </a:p>
          <a:p>
            <a:pPr marL="285750" indent="-285750"/>
            <a:r>
              <a:rPr lang="en-US" dirty="0"/>
              <a:t>Great community</a:t>
            </a:r>
          </a:p>
        </p:txBody>
      </p:sp>
      <p:pic>
        <p:nvPicPr>
          <p:cNvPr id="2052" name="Picture 4" descr="http://www.pngall.com/wp-content/uploads/2016/09/Thought-Bubble-PNG-Clipart.png">
            <a:extLst>
              <a:ext uri="{FF2B5EF4-FFF2-40B4-BE49-F238E27FC236}">
                <a16:creationId xmlns:a16="http://schemas.microsoft.com/office/drawing/2014/main" id="{001B7BB2-CAA1-462A-ADF4-216944AB471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25143" y="1701841"/>
            <a:ext cx="2358929" cy="207978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www.youth4work.com/Documents/Portfolio/f4332e8b-86a3-49a3-9188-96db9dbf3d6c.png">
            <a:extLst>
              <a:ext uri="{FF2B5EF4-FFF2-40B4-BE49-F238E27FC236}">
                <a16:creationId xmlns:a16="http://schemas.microsoft.com/office/drawing/2014/main" id="{E2F13F5B-613B-44D1-901A-49A1AAC7E43D}"/>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5646626" y="2235200"/>
            <a:ext cx="1582851" cy="71845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F156E7C-8A7B-4B49-93D6-60AD8A8313C6}"/>
              </a:ext>
            </a:extLst>
          </p:cNvPr>
          <p:cNvSpPr>
            <a:spLocks noGrp="1"/>
          </p:cNvSpPr>
          <p:nvPr>
            <p:ph type="title"/>
          </p:nvPr>
        </p:nvSpPr>
        <p:spPr/>
        <p:txBody>
          <a:bodyPr/>
          <a:lstStyle/>
          <a:p>
            <a:r>
              <a:rPr lang="en-US" dirty="0"/>
              <a:t>Why Neo4j?</a:t>
            </a:r>
          </a:p>
        </p:txBody>
      </p:sp>
      <p:pic>
        <p:nvPicPr>
          <p:cNvPr id="2056" name="Picture 8" descr="http://img.bbystatic.com/BestBuy_US/images/products/5828/5828200_sa.jpg">
            <a:extLst>
              <a:ext uri="{FF2B5EF4-FFF2-40B4-BE49-F238E27FC236}">
                <a16:creationId xmlns:a16="http://schemas.microsoft.com/office/drawing/2014/main" id="{C0C22FFE-9B9A-4B43-B20C-A364D2E3D4B0}"/>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171045" y="3678427"/>
            <a:ext cx="1967593" cy="125532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D259B52-969A-4F1D-B61D-46D2600F04D2}"/>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464903" y="3750195"/>
            <a:ext cx="1334711" cy="790527"/>
          </a:xfrm>
          <a:prstGeom prst="rect">
            <a:avLst/>
          </a:prstGeom>
        </p:spPr>
      </p:pic>
      <p:pic>
        <p:nvPicPr>
          <p:cNvPr id="10" name="Picture 9">
            <a:extLst>
              <a:ext uri="{FF2B5EF4-FFF2-40B4-BE49-F238E27FC236}">
                <a16:creationId xmlns:a16="http://schemas.microsoft.com/office/drawing/2014/main" id="{A266976D-A78D-45E9-AEBC-EF5B787405FA}"/>
              </a:ext>
            </a:extLst>
          </p:cNvPr>
          <p:cNvPicPr>
            <a:picLocks noChangeAspect="1"/>
          </p:cNvPicPr>
          <p:nvPr/>
        </p:nvPicPr>
        <p:blipFill>
          <a:blip r:embed="rId7"/>
          <a:stretch>
            <a:fillRect/>
          </a:stretch>
        </p:blipFill>
        <p:spPr>
          <a:xfrm>
            <a:off x="3544934" y="3291839"/>
            <a:ext cx="1851660" cy="1851660"/>
          </a:xfrm>
          <a:prstGeom prst="rect">
            <a:avLst/>
          </a:prstGeom>
        </p:spPr>
      </p:pic>
    </p:spTree>
    <p:extLst>
      <p:ext uri="{BB962C8B-B14F-4D97-AF65-F5344CB8AC3E}">
        <p14:creationId xmlns:p14="http://schemas.microsoft.com/office/powerpoint/2010/main" val="29675462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CEEC8-6F15-4DCA-AB57-6CBE14D0EC04}"/>
              </a:ext>
            </a:extLst>
          </p:cNvPr>
          <p:cNvSpPr>
            <a:spLocks noGrp="1"/>
          </p:cNvSpPr>
          <p:nvPr>
            <p:ph type="title"/>
          </p:nvPr>
        </p:nvSpPr>
        <p:spPr/>
        <p:txBody>
          <a:bodyPr/>
          <a:lstStyle/>
          <a:p>
            <a:r>
              <a:rPr lang="en-US" dirty="0"/>
              <a:t>Property Graph </a:t>
            </a:r>
          </a:p>
        </p:txBody>
      </p:sp>
      <p:pic>
        <p:nvPicPr>
          <p:cNvPr id="11" name="Picture 10">
            <a:extLst>
              <a:ext uri="{FF2B5EF4-FFF2-40B4-BE49-F238E27FC236}">
                <a16:creationId xmlns:a16="http://schemas.microsoft.com/office/drawing/2014/main" id="{F2060385-538C-46A6-AD33-55A86ACFAB9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40000" y="3215102"/>
            <a:ext cx="8064000" cy="1260000"/>
          </a:xfrm>
          <a:prstGeom prst="rect">
            <a:avLst/>
          </a:prstGeom>
        </p:spPr>
      </p:pic>
      <p:pic>
        <p:nvPicPr>
          <p:cNvPr id="6" name="Picture 5">
            <a:extLst>
              <a:ext uri="{FF2B5EF4-FFF2-40B4-BE49-F238E27FC236}">
                <a16:creationId xmlns:a16="http://schemas.microsoft.com/office/drawing/2014/main" id="{762575D5-3818-481F-B434-84B9E7EC798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54262" y="1257791"/>
            <a:ext cx="8035477" cy="1561796"/>
          </a:xfrm>
          <a:prstGeom prst="rect">
            <a:avLst/>
          </a:prstGeom>
        </p:spPr>
      </p:pic>
      <p:sp>
        <p:nvSpPr>
          <p:cNvPr id="7" name="Text Placeholder 2">
            <a:extLst>
              <a:ext uri="{FF2B5EF4-FFF2-40B4-BE49-F238E27FC236}">
                <a16:creationId xmlns:a16="http://schemas.microsoft.com/office/drawing/2014/main" id="{CF06E8DC-3436-4696-A594-40320BC63264}"/>
              </a:ext>
            </a:extLst>
          </p:cNvPr>
          <p:cNvSpPr txBox="1">
            <a:spLocks/>
          </p:cNvSpPr>
          <p:nvPr/>
        </p:nvSpPr>
        <p:spPr>
          <a:xfrm>
            <a:off x="1392234" y="4780547"/>
            <a:ext cx="6359532" cy="362953"/>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15000"/>
              </a:lnSpc>
              <a:spcBef>
                <a:spcPts val="0"/>
              </a:spcBef>
              <a:spcAft>
                <a:spcPts val="1600"/>
              </a:spcAft>
              <a:buClr>
                <a:schemeClr val="dk2"/>
              </a:buClr>
              <a:buSzPct val="100000"/>
              <a:buChar char="●"/>
              <a:defRPr sz="1800" b="0" i="0" u="none" strike="noStrike" cap="none">
                <a:solidFill>
                  <a:schemeClr val="dk2"/>
                </a:solidFill>
                <a:latin typeface="Arial"/>
                <a:ea typeface="Arial"/>
                <a:cs typeface="Arial"/>
                <a:sym typeface="Arial"/>
              </a:defRPr>
            </a:lvl1pPr>
            <a:lvl2pPr marR="0" lvl="1"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2pPr>
            <a:lvl3pPr marR="0" lvl="2"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3pPr>
            <a:lvl4pPr marR="0" lvl="3"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4pPr>
            <a:lvl5pPr marR="0" lvl="4"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5pPr>
            <a:lvl6pPr marR="0" lvl="5"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6pPr>
            <a:lvl7pPr marR="0" lvl="6"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7pPr>
            <a:lvl8pPr marR="0" lvl="7"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8pPr>
            <a:lvl9pPr marR="0" lvl="8"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9pPr>
          </a:lstStyle>
          <a:p>
            <a:pPr algn="ctr">
              <a:buFontTx/>
              <a:buNone/>
            </a:pPr>
            <a:r>
              <a:rPr lang="en-US" sz="800" dirty="0"/>
              <a:t>Source: Neo4j Intro to Cypher </a:t>
            </a:r>
            <a:r>
              <a:rPr lang="en-US" sz="800" dirty="0">
                <a:hlinkClick r:id="rId5"/>
              </a:rPr>
              <a:t>https://www.slideshare.net/neo4j/intro-to-cypher-78747369</a:t>
            </a:r>
            <a:endParaRPr lang="en-US" sz="800" dirty="0"/>
          </a:p>
          <a:p>
            <a:pPr algn="ctr">
              <a:buFontTx/>
              <a:buNone/>
            </a:pPr>
            <a:endParaRPr lang="en-US" sz="800" dirty="0"/>
          </a:p>
        </p:txBody>
      </p:sp>
    </p:spTree>
    <p:extLst>
      <p:ext uri="{BB962C8B-B14F-4D97-AF65-F5344CB8AC3E}">
        <p14:creationId xmlns:p14="http://schemas.microsoft.com/office/powerpoint/2010/main" val="12151616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Shape 83"/>
          <p:cNvSpPr txBox="1">
            <a:spLocks noGrp="1"/>
          </p:cNvSpPr>
          <p:nvPr>
            <p:ph type="title"/>
          </p:nvPr>
        </p:nvSpPr>
        <p:spPr>
          <a:prstGeom prst="rect">
            <a:avLst/>
          </a:prstGeom>
        </p:spPr>
        <p:txBody>
          <a:bodyPr lIns="91425" tIns="91425" rIns="91425" bIns="91425" anchor="t" anchorCtr="0">
            <a:noAutofit/>
          </a:bodyPr>
          <a:lstStyle/>
          <a:p>
            <a:pPr lvl="0">
              <a:spcBef>
                <a:spcPts val="0"/>
              </a:spcBef>
              <a:buNone/>
            </a:pPr>
            <a:r>
              <a:rPr lang="en" dirty="0"/>
              <a:t>Everyone Deserves SuprFanz.</a:t>
            </a:r>
          </a:p>
        </p:txBody>
      </p:sp>
      <p:sp>
        <p:nvSpPr>
          <p:cNvPr id="84" name="Shape 84"/>
          <p:cNvSpPr txBox="1">
            <a:spLocks noGrp="1"/>
          </p:cNvSpPr>
          <p:nvPr>
            <p:ph type="subTitle" idx="1"/>
          </p:nvPr>
        </p:nvSpPr>
        <p:spPr>
          <a:prstGeom prst="rect">
            <a:avLst/>
          </a:prstGeom>
        </p:spPr>
        <p:txBody>
          <a:bodyPr lIns="91425" tIns="91425" rIns="91425" bIns="91425" anchor="t" anchorCtr="0">
            <a:noAutofit/>
          </a:bodyPr>
          <a:lstStyle/>
          <a:p>
            <a:pPr lvl="0">
              <a:spcBef>
                <a:spcPts val="0"/>
              </a:spcBef>
              <a:buNone/>
            </a:pPr>
            <a:r>
              <a:rPr lang="en" dirty="0"/>
              <a:t>Unique technologies to drive traffic to events </a:t>
            </a:r>
            <a:br>
              <a:rPr lang="en" dirty="0"/>
            </a:br>
            <a:r>
              <a:rPr lang="en" dirty="0"/>
              <a:t>via social media.</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10AAD4-4661-406A-ADB1-9915E9E12A3D}"/>
              </a:ext>
            </a:extLst>
          </p:cNvPr>
          <p:cNvPicPr>
            <a:picLocks noChangeAspect="1"/>
          </p:cNvPicPr>
          <p:nvPr/>
        </p:nvPicPr>
        <p:blipFill>
          <a:blip r:embed="rId4"/>
          <a:stretch>
            <a:fillRect/>
          </a:stretch>
        </p:blipFill>
        <p:spPr>
          <a:xfrm>
            <a:off x="116681" y="1166064"/>
            <a:ext cx="8910638" cy="1752600"/>
          </a:xfrm>
          <a:prstGeom prst="rect">
            <a:avLst/>
          </a:prstGeom>
        </p:spPr>
      </p:pic>
      <p:pic>
        <p:nvPicPr>
          <p:cNvPr id="1040" name="Picture 16" descr="bubble-3.png">
            <a:extLst>
              <a:ext uri="{FF2B5EF4-FFF2-40B4-BE49-F238E27FC236}">
                <a16:creationId xmlns:a16="http://schemas.microsoft.com/office/drawing/2014/main" id="{AF1154DB-CD12-4687-8791-175CBA88A56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1789" y="2474087"/>
            <a:ext cx="1507958" cy="150795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FDCEEC8-6F15-4DCA-AB57-6CBE14D0EC04}"/>
              </a:ext>
            </a:extLst>
          </p:cNvPr>
          <p:cNvSpPr>
            <a:spLocks noGrp="1"/>
          </p:cNvSpPr>
          <p:nvPr>
            <p:ph type="title"/>
          </p:nvPr>
        </p:nvSpPr>
        <p:spPr/>
        <p:txBody>
          <a:bodyPr/>
          <a:lstStyle/>
          <a:p>
            <a:r>
              <a:rPr lang="en-US" dirty="0"/>
              <a:t>Property Graph example</a:t>
            </a:r>
          </a:p>
        </p:txBody>
      </p:sp>
      <p:pic>
        <p:nvPicPr>
          <p:cNvPr id="1026" name="Picture 2" descr="Female cartoon avatar vector drawing">
            <a:extLst>
              <a:ext uri="{FF2B5EF4-FFF2-40B4-BE49-F238E27FC236}">
                <a16:creationId xmlns:a16="http://schemas.microsoft.com/office/drawing/2014/main" id="{88FD7A41-1BE3-4F3B-98C2-DE1C15D36D88}"/>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668379" y="3109363"/>
            <a:ext cx="1676400" cy="1676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blues music">
            <a:extLst>
              <a:ext uri="{FF2B5EF4-FFF2-40B4-BE49-F238E27FC236}">
                <a16:creationId xmlns:a16="http://schemas.microsoft.com/office/drawing/2014/main" id="{F0A2792E-E88C-486F-B1A9-6019C4DE645C}"/>
              </a:ext>
            </a:extLst>
          </p:cNvPr>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a:stretch/>
        </p:blipFill>
        <p:spPr bwMode="auto">
          <a:xfrm>
            <a:off x="1050758" y="2889509"/>
            <a:ext cx="726467" cy="59958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Object 3">
            <a:extLst>
              <a:ext uri="{FF2B5EF4-FFF2-40B4-BE49-F238E27FC236}">
                <a16:creationId xmlns:a16="http://schemas.microsoft.com/office/drawing/2014/main" id="{C728DBE5-6FFE-4800-8895-933E4F5067EF}"/>
              </a:ext>
            </a:extLst>
          </p:cNvPr>
          <p:cNvGraphicFramePr>
            <a:graphicFrameLocks noChangeAspect="1"/>
          </p:cNvGraphicFramePr>
          <p:nvPr>
            <p:extLst>
              <p:ext uri="{D42A27DB-BD31-4B8C-83A1-F6EECF244321}">
                <p14:modId xmlns:p14="http://schemas.microsoft.com/office/powerpoint/2010/main" val="1015893320"/>
              </p:ext>
            </p:extLst>
          </p:nvPr>
        </p:nvGraphicFramePr>
        <p:xfrm>
          <a:off x="3806877" y="3204947"/>
          <a:ext cx="1907235" cy="1485232"/>
        </p:xfrm>
        <a:graphic>
          <a:graphicData uri="http://schemas.openxmlformats.org/presentationml/2006/ole">
            <mc:AlternateContent xmlns:mc="http://schemas.openxmlformats.org/markup-compatibility/2006">
              <mc:Choice xmlns:v="urn:schemas-microsoft-com:vml" Requires="v">
                <p:oleObj spid="_x0000_s1507" name="Image" r:id="rId8" imgW="8787240" imgH="6856920" progId="Photoshop.Image.17">
                  <p:embed/>
                </p:oleObj>
              </mc:Choice>
              <mc:Fallback>
                <p:oleObj name="Image" r:id="rId8" imgW="8787240" imgH="6856920" progId="Photoshop.Image.17">
                  <p:embed/>
                  <p:pic>
                    <p:nvPicPr>
                      <p:cNvPr id="0" name=""/>
                      <p:cNvPicPr/>
                      <p:nvPr/>
                    </p:nvPicPr>
                    <p:blipFill>
                      <a:blip r:embed="rId9"/>
                      <a:stretch>
                        <a:fillRect/>
                      </a:stretch>
                    </p:blipFill>
                    <p:spPr>
                      <a:xfrm>
                        <a:off x="3806877" y="3204947"/>
                        <a:ext cx="1907235" cy="1485232"/>
                      </a:xfrm>
                      <a:prstGeom prst="rect">
                        <a:avLst/>
                      </a:prstGeom>
                    </p:spPr>
                  </p:pic>
                </p:oleObj>
              </mc:Fallback>
            </mc:AlternateContent>
          </a:graphicData>
        </a:graphic>
      </p:graphicFrame>
      <p:cxnSp>
        <p:nvCxnSpPr>
          <p:cNvPr id="14" name="Straight Connector 13">
            <a:extLst>
              <a:ext uri="{FF2B5EF4-FFF2-40B4-BE49-F238E27FC236}">
                <a16:creationId xmlns:a16="http://schemas.microsoft.com/office/drawing/2014/main" id="{801A5ED8-A02B-4DE9-8EB9-55CAAC366DA2}"/>
              </a:ext>
            </a:extLst>
          </p:cNvPr>
          <p:cNvCxnSpPr/>
          <p:nvPr/>
        </p:nvCxnSpPr>
        <p:spPr>
          <a:xfrm flipH="1">
            <a:off x="3328736" y="3787141"/>
            <a:ext cx="561474" cy="0"/>
          </a:xfrm>
          <a:prstGeom prst="line">
            <a:avLst/>
          </a:prstGeom>
          <a:ln>
            <a:solidFill>
              <a:schemeClr val="tx2">
                <a:lumMod val="9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3405782-942E-42AE-A686-FD0C4CE9A6A0}"/>
              </a:ext>
            </a:extLst>
          </p:cNvPr>
          <p:cNvCxnSpPr/>
          <p:nvPr/>
        </p:nvCxnSpPr>
        <p:spPr>
          <a:xfrm flipH="1">
            <a:off x="3617494" y="3936050"/>
            <a:ext cx="213446" cy="0"/>
          </a:xfrm>
          <a:prstGeom prst="line">
            <a:avLst/>
          </a:prstGeom>
          <a:ln>
            <a:solidFill>
              <a:schemeClr val="tx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F3F4A6B-3091-4BF1-B5B4-B3C454ACCA9F}"/>
              </a:ext>
            </a:extLst>
          </p:cNvPr>
          <p:cNvCxnSpPr/>
          <p:nvPr/>
        </p:nvCxnSpPr>
        <p:spPr>
          <a:xfrm flipH="1">
            <a:off x="3328736" y="4091942"/>
            <a:ext cx="561474" cy="0"/>
          </a:xfrm>
          <a:prstGeom prst="line">
            <a:avLst/>
          </a:prstGeom>
          <a:ln>
            <a:solidFill>
              <a:schemeClr val="tx2">
                <a:lumMod val="90000"/>
              </a:schemeClr>
            </a:solidFill>
            <a:tailEnd type="oval"/>
          </a:ln>
        </p:spPr>
        <p:style>
          <a:lnRef idx="1">
            <a:schemeClr val="accent1"/>
          </a:lnRef>
          <a:fillRef idx="0">
            <a:schemeClr val="accent1"/>
          </a:fillRef>
          <a:effectRef idx="0">
            <a:schemeClr val="accent1"/>
          </a:effectRef>
          <a:fontRef idx="minor">
            <a:schemeClr val="tx1"/>
          </a:fontRef>
        </p:style>
      </p:cxnSp>
      <p:pic>
        <p:nvPicPr>
          <p:cNvPr id="1032" name="Picture 8" descr="Image result for calendar august 25">
            <a:extLst>
              <a:ext uri="{FF2B5EF4-FFF2-40B4-BE49-F238E27FC236}">
                <a16:creationId xmlns:a16="http://schemas.microsoft.com/office/drawing/2014/main" id="{B16C3466-D2BC-4328-9748-F9F8DBFA4EDF}"/>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351953" y="2961092"/>
            <a:ext cx="1174426" cy="123364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7019629-71D9-44C5-899D-12465D98157B}"/>
              </a:ext>
            </a:extLst>
          </p:cNvPr>
          <p:cNvPicPr>
            <a:picLocks noChangeAspect="1"/>
          </p:cNvPicPr>
          <p:nvPr/>
        </p:nvPicPr>
        <p:blipFill>
          <a:blip r:embed="rId11"/>
          <a:stretch>
            <a:fillRect/>
          </a:stretch>
        </p:blipFill>
        <p:spPr>
          <a:xfrm>
            <a:off x="6095999" y="3204948"/>
            <a:ext cx="1405630" cy="1352216"/>
          </a:xfrm>
          <a:prstGeom prst="rect">
            <a:avLst/>
          </a:prstGeom>
        </p:spPr>
      </p:pic>
    </p:spTree>
    <p:extLst>
      <p:ext uri="{BB962C8B-B14F-4D97-AF65-F5344CB8AC3E}">
        <p14:creationId xmlns:p14="http://schemas.microsoft.com/office/powerpoint/2010/main" val="42759950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7071B-8A75-4990-9000-04A22E3DE68A}"/>
              </a:ext>
            </a:extLst>
          </p:cNvPr>
          <p:cNvSpPr>
            <a:spLocks noGrp="1"/>
          </p:cNvSpPr>
          <p:nvPr>
            <p:ph type="title"/>
          </p:nvPr>
        </p:nvSpPr>
        <p:spPr/>
        <p:txBody>
          <a:bodyPr/>
          <a:lstStyle/>
          <a:p>
            <a:r>
              <a:rPr lang="en-US" dirty="0"/>
              <a:t>Data Science can help us help our customers	</a:t>
            </a:r>
          </a:p>
        </p:txBody>
      </p:sp>
      <p:sp>
        <p:nvSpPr>
          <p:cNvPr id="3" name="Text Placeholder 2">
            <a:extLst>
              <a:ext uri="{FF2B5EF4-FFF2-40B4-BE49-F238E27FC236}">
                <a16:creationId xmlns:a16="http://schemas.microsoft.com/office/drawing/2014/main" id="{3A2BAC42-4852-466E-854C-41868990B6C2}"/>
              </a:ext>
            </a:extLst>
          </p:cNvPr>
          <p:cNvSpPr>
            <a:spLocks noGrp="1"/>
          </p:cNvSpPr>
          <p:nvPr>
            <p:ph type="body" idx="1"/>
          </p:nvPr>
        </p:nvSpPr>
        <p:spPr/>
        <p:txBody>
          <a:bodyPr/>
          <a:lstStyle/>
          <a:p>
            <a:pPr marL="285750" indent="-285750"/>
            <a:r>
              <a:rPr lang="en-US" sz="2000" dirty="0"/>
              <a:t>Predict event attendance and returning RSVPs to future events </a:t>
            </a:r>
            <a:br>
              <a:rPr lang="en-US" sz="2000" dirty="0"/>
            </a:br>
            <a:r>
              <a:rPr lang="en-US" sz="2000" dirty="0"/>
              <a:t>(repeat customers)</a:t>
            </a:r>
          </a:p>
          <a:p>
            <a:pPr marL="285750" indent="-285750"/>
            <a:r>
              <a:rPr lang="en-US" sz="2000" dirty="0"/>
              <a:t>Identify network influencers</a:t>
            </a:r>
          </a:p>
          <a:p>
            <a:pPr marL="285750" indent="-285750"/>
            <a:r>
              <a:rPr lang="en-US" sz="2000" dirty="0"/>
              <a:t>Identify communities with the social network</a:t>
            </a:r>
          </a:p>
          <a:p>
            <a:pPr marL="285750" indent="-285750"/>
            <a:r>
              <a:rPr lang="en-US" sz="2000" dirty="0"/>
              <a:t>Discover the ‘</a:t>
            </a:r>
            <a:r>
              <a:rPr lang="en-US" sz="2000" dirty="0" err="1"/>
              <a:t>SuprFanz</a:t>
            </a:r>
            <a:r>
              <a:rPr lang="en-US" sz="2000" dirty="0"/>
              <a:t>’</a:t>
            </a:r>
          </a:p>
        </p:txBody>
      </p:sp>
    </p:spTree>
    <p:extLst>
      <p:ext uri="{BB962C8B-B14F-4D97-AF65-F5344CB8AC3E}">
        <p14:creationId xmlns:p14="http://schemas.microsoft.com/office/powerpoint/2010/main" val="14654491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7071B-8A75-4990-9000-04A22E3DE68A}"/>
              </a:ext>
            </a:extLst>
          </p:cNvPr>
          <p:cNvSpPr>
            <a:spLocks noGrp="1"/>
          </p:cNvSpPr>
          <p:nvPr>
            <p:ph type="title"/>
          </p:nvPr>
        </p:nvSpPr>
        <p:spPr/>
        <p:txBody>
          <a:bodyPr/>
          <a:lstStyle/>
          <a:p>
            <a:r>
              <a:rPr lang="en-CA" dirty="0"/>
              <a:t>Data points for predicting attendance:</a:t>
            </a:r>
            <a:endParaRPr lang="en-US" dirty="0"/>
          </a:p>
        </p:txBody>
      </p:sp>
      <p:sp>
        <p:nvSpPr>
          <p:cNvPr id="3" name="Text Placeholder 2">
            <a:extLst>
              <a:ext uri="{FF2B5EF4-FFF2-40B4-BE49-F238E27FC236}">
                <a16:creationId xmlns:a16="http://schemas.microsoft.com/office/drawing/2014/main" id="{3A2BAC42-4852-466E-854C-41868990B6C2}"/>
              </a:ext>
            </a:extLst>
          </p:cNvPr>
          <p:cNvSpPr>
            <a:spLocks noGrp="1"/>
          </p:cNvSpPr>
          <p:nvPr>
            <p:ph type="body" idx="1"/>
          </p:nvPr>
        </p:nvSpPr>
        <p:spPr/>
        <p:txBody>
          <a:bodyPr/>
          <a:lstStyle/>
          <a:p>
            <a:pPr marL="285750" indent="-285750"/>
            <a:r>
              <a:rPr lang="en-CA" sz="2000" dirty="0"/>
              <a:t>Event popularity in a network and whether or not friends are also attending (social factors) </a:t>
            </a:r>
          </a:p>
          <a:p>
            <a:pPr marL="285750" indent="-285750"/>
            <a:r>
              <a:rPr lang="en-US" sz="2000" dirty="0"/>
              <a:t>Location/ Distance to venue (spatial factors)</a:t>
            </a:r>
            <a:r>
              <a:rPr lang="en-US" sz="1600" dirty="0"/>
              <a:t>*</a:t>
            </a:r>
          </a:p>
          <a:p>
            <a:pPr marL="285750" indent="-285750"/>
            <a:r>
              <a:rPr lang="en-US" sz="2000" dirty="0"/>
              <a:t>Time people are active (temporal factors) </a:t>
            </a:r>
            <a:r>
              <a:rPr lang="en-US" dirty="0"/>
              <a:t>*</a:t>
            </a:r>
          </a:p>
          <a:p>
            <a:pPr marL="285750" indent="-285750"/>
            <a:r>
              <a:rPr lang="en-US" sz="2000" dirty="0"/>
              <a:t>Past event behavior (indicative of interests and preferences)</a:t>
            </a:r>
          </a:p>
          <a:p>
            <a:pPr marL="285750" indent="-285750"/>
            <a:r>
              <a:rPr lang="en-US" sz="2000" dirty="0"/>
              <a:t>Advanced ticket sales data or RSVPs</a:t>
            </a:r>
          </a:p>
        </p:txBody>
      </p:sp>
      <p:sp>
        <p:nvSpPr>
          <p:cNvPr id="4" name="Text Placeholder 2">
            <a:extLst>
              <a:ext uri="{FF2B5EF4-FFF2-40B4-BE49-F238E27FC236}">
                <a16:creationId xmlns:a16="http://schemas.microsoft.com/office/drawing/2014/main" id="{1D164CF4-094F-4B51-9043-063CADC358CA}"/>
              </a:ext>
            </a:extLst>
          </p:cNvPr>
          <p:cNvSpPr txBox="1">
            <a:spLocks/>
          </p:cNvSpPr>
          <p:nvPr/>
        </p:nvSpPr>
        <p:spPr>
          <a:xfrm>
            <a:off x="0" y="4780547"/>
            <a:ext cx="6359532" cy="362953"/>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15000"/>
              </a:lnSpc>
              <a:spcBef>
                <a:spcPts val="0"/>
              </a:spcBef>
              <a:spcAft>
                <a:spcPts val="1600"/>
              </a:spcAft>
              <a:buClr>
                <a:schemeClr val="dk2"/>
              </a:buClr>
              <a:buSzPct val="100000"/>
              <a:buChar char="●"/>
              <a:defRPr sz="1800" b="0" i="0" u="none" strike="noStrike" cap="none">
                <a:solidFill>
                  <a:schemeClr val="dk2"/>
                </a:solidFill>
                <a:latin typeface="Arial"/>
                <a:ea typeface="Arial"/>
                <a:cs typeface="Arial"/>
                <a:sym typeface="Arial"/>
              </a:defRPr>
            </a:lvl1pPr>
            <a:lvl2pPr marR="0" lvl="1"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2pPr>
            <a:lvl3pPr marR="0" lvl="2"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3pPr>
            <a:lvl4pPr marR="0" lvl="3"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4pPr>
            <a:lvl5pPr marR="0" lvl="4"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5pPr>
            <a:lvl6pPr marR="0" lvl="5"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6pPr>
            <a:lvl7pPr marR="0" lvl="6"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7pPr>
            <a:lvl8pPr marR="0" lvl="7"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8pPr>
            <a:lvl9pPr marR="0" lvl="8"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9pPr>
          </a:lstStyle>
          <a:p>
            <a:pPr algn="ctr">
              <a:buFontTx/>
              <a:buNone/>
            </a:pPr>
            <a:r>
              <a:rPr lang="en-US" sz="800" dirty="0"/>
              <a:t>*Source: </a:t>
            </a:r>
            <a:r>
              <a:rPr lang="en-CA" sz="800" dirty="0"/>
              <a:t>Who Will Attend? -- Predicting Event Attendance in Event-Based Social Network – X. Zhang, J. Zhao, G. Cao </a:t>
            </a:r>
            <a:r>
              <a:rPr lang="en-US" sz="800" dirty="0"/>
              <a:t> </a:t>
            </a:r>
          </a:p>
        </p:txBody>
      </p:sp>
    </p:spTree>
    <p:extLst>
      <p:ext uri="{BB962C8B-B14F-4D97-AF65-F5344CB8AC3E}">
        <p14:creationId xmlns:p14="http://schemas.microsoft.com/office/powerpoint/2010/main" val="5433760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DB9C79-EAF9-41CA-8F94-B5A25AD5D31F}"/>
              </a:ext>
            </a:extLst>
          </p:cNvPr>
          <p:cNvPicPr>
            <a:picLocks noChangeAspect="1"/>
          </p:cNvPicPr>
          <p:nvPr/>
        </p:nvPicPr>
        <p:blipFill>
          <a:blip r:embed="rId3"/>
          <a:stretch>
            <a:fillRect/>
          </a:stretch>
        </p:blipFill>
        <p:spPr>
          <a:xfrm>
            <a:off x="1392235" y="223024"/>
            <a:ext cx="6359531" cy="4601376"/>
          </a:xfrm>
          <a:prstGeom prst="rect">
            <a:avLst/>
          </a:prstGeom>
          <a:noFill/>
          <a:ln w="38100">
            <a:noFill/>
          </a:ln>
        </p:spPr>
      </p:pic>
      <p:sp>
        <p:nvSpPr>
          <p:cNvPr id="7" name="Text Placeholder 2">
            <a:extLst>
              <a:ext uri="{FF2B5EF4-FFF2-40B4-BE49-F238E27FC236}">
                <a16:creationId xmlns:a16="http://schemas.microsoft.com/office/drawing/2014/main" id="{484A2AEB-E39B-4F86-8128-65A2F505F7C6}"/>
              </a:ext>
            </a:extLst>
          </p:cNvPr>
          <p:cNvSpPr txBox="1">
            <a:spLocks/>
          </p:cNvSpPr>
          <p:nvPr/>
        </p:nvSpPr>
        <p:spPr>
          <a:xfrm>
            <a:off x="1392234" y="4780547"/>
            <a:ext cx="6359532" cy="362953"/>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15000"/>
              </a:lnSpc>
              <a:spcBef>
                <a:spcPts val="0"/>
              </a:spcBef>
              <a:spcAft>
                <a:spcPts val="1600"/>
              </a:spcAft>
              <a:buClr>
                <a:schemeClr val="dk2"/>
              </a:buClr>
              <a:buSzPct val="100000"/>
              <a:buChar char="●"/>
              <a:defRPr sz="1800" b="0" i="0" u="none" strike="noStrike" cap="none">
                <a:solidFill>
                  <a:schemeClr val="dk2"/>
                </a:solidFill>
                <a:latin typeface="Arial"/>
                <a:ea typeface="Arial"/>
                <a:cs typeface="Arial"/>
                <a:sym typeface="Arial"/>
              </a:defRPr>
            </a:lvl1pPr>
            <a:lvl2pPr marR="0" lvl="1"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2pPr>
            <a:lvl3pPr marR="0" lvl="2"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3pPr>
            <a:lvl4pPr marR="0" lvl="3"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4pPr>
            <a:lvl5pPr marR="0" lvl="4"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5pPr>
            <a:lvl6pPr marR="0" lvl="5"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6pPr>
            <a:lvl7pPr marR="0" lvl="6"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7pPr>
            <a:lvl8pPr marR="0" lvl="7"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8pPr>
            <a:lvl9pPr marR="0" lvl="8"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9pPr>
          </a:lstStyle>
          <a:p>
            <a:pPr algn="ctr">
              <a:buFontTx/>
              <a:buNone/>
            </a:pPr>
            <a:r>
              <a:rPr lang="en-US" sz="800" dirty="0"/>
              <a:t>Source: Dr. Derek Green, Graph and Network Analysis. </a:t>
            </a:r>
            <a:r>
              <a:rPr lang="en-US" sz="800" dirty="0">
                <a:hlinkClick r:id="rId4"/>
              </a:rPr>
              <a:t>http://www.ic.unicamp.br/~wainer/cursos/1s2012/mc906/grafos.pdf</a:t>
            </a:r>
            <a:endParaRPr lang="en-US" sz="800" dirty="0"/>
          </a:p>
        </p:txBody>
      </p:sp>
    </p:spTree>
    <p:extLst>
      <p:ext uri="{BB962C8B-B14F-4D97-AF65-F5344CB8AC3E}">
        <p14:creationId xmlns:p14="http://schemas.microsoft.com/office/powerpoint/2010/main" val="8698407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F51DEF-6CF6-4810-92C1-5EEDF4D04BF9}"/>
              </a:ext>
            </a:extLst>
          </p:cNvPr>
          <p:cNvPicPr>
            <a:picLocks noChangeAspect="1"/>
          </p:cNvPicPr>
          <p:nvPr/>
        </p:nvPicPr>
        <p:blipFill>
          <a:blip r:embed="rId3"/>
          <a:stretch>
            <a:fillRect/>
          </a:stretch>
        </p:blipFill>
        <p:spPr>
          <a:xfrm>
            <a:off x="1303735" y="228663"/>
            <a:ext cx="6536531" cy="4590098"/>
          </a:xfrm>
          <a:prstGeom prst="rect">
            <a:avLst/>
          </a:prstGeom>
        </p:spPr>
      </p:pic>
      <p:sp>
        <p:nvSpPr>
          <p:cNvPr id="6" name="Text Placeholder 2">
            <a:extLst>
              <a:ext uri="{FF2B5EF4-FFF2-40B4-BE49-F238E27FC236}">
                <a16:creationId xmlns:a16="http://schemas.microsoft.com/office/drawing/2014/main" id="{851DD4F6-8D6F-4BA7-96C7-62A094F29598}"/>
              </a:ext>
            </a:extLst>
          </p:cNvPr>
          <p:cNvSpPr txBox="1">
            <a:spLocks/>
          </p:cNvSpPr>
          <p:nvPr/>
        </p:nvSpPr>
        <p:spPr>
          <a:xfrm>
            <a:off x="1392234" y="4780547"/>
            <a:ext cx="6359532" cy="362953"/>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15000"/>
              </a:lnSpc>
              <a:spcBef>
                <a:spcPts val="0"/>
              </a:spcBef>
              <a:spcAft>
                <a:spcPts val="1600"/>
              </a:spcAft>
              <a:buClr>
                <a:schemeClr val="dk2"/>
              </a:buClr>
              <a:buSzPct val="100000"/>
              <a:buChar char="●"/>
              <a:defRPr sz="1800" b="0" i="0" u="none" strike="noStrike" cap="none">
                <a:solidFill>
                  <a:schemeClr val="dk2"/>
                </a:solidFill>
                <a:latin typeface="Arial"/>
                <a:ea typeface="Arial"/>
                <a:cs typeface="Arial"/>
                <a:sym typeface="Arial"/>
              </a:defRPr>
            </a:lvl1pPr>
            <a:lvl2pPr marR="0" lvl="1"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2pPr>
            <a:lvl3pPr marR="0" lvl="2"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3pPr>
            <a:lvl4pPr marR="0" lvl="3"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4pPr>
            <a:lvl5pPr marR="0" lvl="4"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5pPr>
            <a:lvl6pPr marR="0" lvl="5"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6pPr>
            <a:lvl7pPr marR="0" lvl="6"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7pPr>
            <a:lvl8pPr marR="0" lvl="7"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8pPr>
            <a:lvl9pPr marR="0" lvl="8"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9pPr>
          </a:lstStyle>
          <a:p>
            <a:pPr algn="ctr">
              <a:buFontTx/>
              <a:buNone/>
            </a:pPr>
            <a:r>
              <a:rPr lang="en-US" sz="800" dirty="0"/>
              <a:t>Source: Dr. Derek Green, Graph and Network Analysis. </a:t>
            </a:r>
            <a:r>
              <a:rPr lang="en-US" sz="800" dirty="0">
                <a:hlinkClick r:id="rId4"/>
              </a:rPr>
              <a:t>http://www.ic.unicamp.br/~wainer/cursos/1s2012/mc906/grafos.pdf</a:t>
            </a:r>
            <a:endParaRPr lang="en-US" sz="800" dirty="0"/>
          </a:p>
        </p:txBody>
      </p:sp>
    </p:spTree>
    <p:extLst>
      <p:ext uri="{BB962C8B-B14F-4D97-AF65-F5344CB8AC3E}">
        <p14:creationId xmlns:p14="http://schemas.microsoft.com/office/powerpoint/2010/main" val="29006545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DB59E-8A40-4540-8BF2-E775025E2DBD}"/>
              </a:ext>
            </a:extLst>
          </p:cNvPr>
          <p:cNvSpPr>
            <a:spLocks noGrp="1"/>
          </p:cNvSpPr>
          <p:nvPr>
            <p:ph type="title"/>
          </p:nvPr>
        </p:nvSpPr>
        <p:spPr/>
        <p:txBody>
          <a:bodyPr/>
          <a:lstStyle/>
          <a:p>
            <a:r>
              <a:rPr lang="en-US" dirty="0"/>
              <a:t>Eigenvector Centrality</a:t>
            </a:r>
          </a:p>
        </p:txBody>
      </p:sp>
      <p:sp>
        <p:nvSpPr>
          <p:cNvPr id="3" name="Text Placeholder 2">
            <a:extLst>
              <a:ext uri="{FF2B5EF4-FFF2-40B4-BE49-F238E27FC236}">
                <a16:creationId xmlns:a16="http://schemas.microsoft.com/office/drawing/2014/main" id="{F819FF39-498D-4E04-9BD2-F4F6A046DCAB}"/>
              </a:ext>
            </a:extLst>
          </p:cNvPr>
          <p:cNvSpPr>
            <a:spLocks noGrp="1"/>
          </p:cNvSpPr>
          <p:nvPr>
            <p:ph type="body" idx="1"/>
          </p:nvPr>
        </p:nvSpPr>
        <p:spPr>
          <a:xfrm>
            <a:off x="311699" y="1152475"/>
            <a:ext cx="4592055" cy="3416400"/>
          </a:xfrm>
        </p:spPr>
        <p:txBody>
          <a:bodyPr/>
          <a:lstStyle/>
          <a:p>
            <a:pPr>
              <a:buNone/>
            </a:pPr>
            <a:r>
              <a:rPr lang="en-US" sz="1700" dirty="0"/>
              <a:t>In </a:t>
            </a:r>
            <a:r>
              <a:rPr lang="en-US" sz="1700" dirty="0">
                <a:hlinkClick r:id="rId3" tooltip="Graph theory"/>
              </a:rPr>
              <a:t>graph theory</a:t>
            </a:r>
            <a:r>
              <a:rPr lang="en-US" sz="1700" dirty="0"/>
              <a:t>, eigenvector centrality (also called </a:t>
            </a:r>
            <a:r>
              <a:rPr lang="en-US" sz="1700" dirty="0" err="1"/>
              <a:t>eigencentrality</a:t>
            </a:r>
            <a:r>
              <a:rPr lang="en-US" sz="1700" dirty="0"/>
              <a:t>) is a measure of the influence of a </a:t>
            </a:r>
            <a:r>
              <a:rPr lang="en-US" sz="1700" dirty="0">
                <a:hlinkClick r:id="rId4" tooltip="Node (networking)"/>
              </a:rPr>
              <a:t>node</a:t>
            </a:r>
            <a:r>
              <a:rPr lang="en-US" sz="1700" dirty="0"/>
              <a:t> in a network. </a:t>
            </a:r>
          </a:p>
          <a:p>
            <a:pPr>
              <a:buNone/>
            </a:pPr>
            <a:r>
              <a:rPr lang="en-US" sz="1700" dirty="0"/>
              <a:t>It assigns relative scores to all nodes in the network based on the concept that connections to high-scoring nodes contribute more to the score of the node in question than equal connections to low-scoring nodes.</a:t>
            </a:r>
          </a:p>
        </p:txBody>
      </p:sp>
      <p:pic>
        <p:nvPicPr>
          <p:cNvPr id="4" name="Picture 3">
            <a:extLst>
              <a:ext uri="{FF2B5EF4-FFF2-40B4-BE49-F238E27FC236}">
                <a16:creationId xmlns:a16="http://schemas.microsoft.com/office/drawing/2014/main" id="{3B06812D-2FBC-4BC0-918D-DF82CCA36A9B}"/>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4903755" y="1186675"/>
            <a:ext cx="3564000" cy="3348000"/>
          </a:xfrm>
          <a:prstGeom prst="rect">
            <a:avLst/>
          </a:prstGeom>
        </p:spPr>
      </p:pic>
      <p:sp>
        <p:nvSpPr>
          <p:cNvPr id="6" name="Text Placeholder 2">
            <a:extLst>
              <a:ext uri="{FF2B5EF4-FFF2-40B4-BE49-F238E27FC236}">
                <a16:creationId xmlns:a16="http://schemas.microsoft.com/office/drawing/2014/main" id="{0E30A5F8-674C-4B32-86C2-4DB06A085E5A}"/>
              </a:ext>
            </a:extLst>
          </p:cNvPr>
          <p:cNvSpPr txBox="1">
            <a:spLocks/>
          </p:cNvSpPr>
          <p:nvPr/>
        </p:nvSpPr>
        <p:spPr>
          <a:xfrm>
            <a:off x="1392234" y="4780547"/>
            <a:ext cx="6359532" cy="362953"/>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15000"/>
              </a:lnSpc>
              <a:spcBef>
                <a:spcPts val="0"/>
              </a:spcBef>
              <a:spcAft>
                <a:spcPts val="1600"/>
              </a:spcAft>
              <a:buClr>
                <a:schemeClr val="dk2"/>
              </a:buClr>
              <a:buSzPct val="100000"/>
              <a:buChar char="●"/>
              <a:defRPr sz="1800" b="0" i="0" u="none" strike="noStrike" cap="none">
                <a:solidFill>
                  <a:schemeClr val="dk2"/>
                </a:solidFill>
                <a:latin typeface="Arial"/>
                <a:ea typeface="Arial"/>
                <a:cs typeface="Arial"/>
                <a:sym typeface="Arial"/>
              </a:defRPr>
            </a:lvl1pPr>
            <a:lvl2pPr marR="0" lvl="1"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2pPr>
            <a:lvl3pPr marR="0" lvl="2"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3pPr>
            <a:lvl4pPr marR="0" lvl="3"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4pPr>
            <a:lvl5pPr marR="0" lvl="4"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5pPr>
            <a:lvl6pPr marR="0" lvl="5"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6pPr>
            <a:lvl7pPr marR="0" lvl="6"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7pPr>
            <a:lvl8pPr marR="0" lvl="7"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8pPr>
            <a:lvl9pPr marR="0" lvl="8"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9pPr>
          </a:lstStyle>
          <a:p>
            <a:pPr algn="ctr">
              <a:buFontTx/>
              <a:buNone/>
            </a:pPr>
            <a:r>
              <a:rPr lang="en-US" sz="800" dirty="0"/>
              <a:t>Source: Wikipedia - Graph Theory. </a:t>
            </a:r>
            <a:r>
              <a:rPr lang="en-US" sz="800" dirty="0">
                <a:hlinkClick r:id="rId3"/>
              </a:rPr>
              <a:t>https://en.wikipedia.org/wiki/Graph_theory</a:t>
            </a:r>
            <a:endParaRPr lang="en-US" sz="800" dirty="0"/>
          </a:p>
          <a:p>
            <a:pPr algn="ctr">
              <a:buFontTx/>
              <a:buNone/>
            </a:pPr>
            <a:endParaRPr lang="en-US" sz="800" dirty="0"/>
          </a:p>
        </p:txBody>
      </p:sp>
    </p:spTree>
    <p:extLst>
      <p:ext uri="{BB962C8B-B14F-4D97-AF65-F5344CB8AC3E}">
        <p14:creationId xmlns:p14="http://schemas.microsoft.com/office/powerpoint/2010/main" val="41951823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AFDB6-302B-4E81-9D95-61778C63F57A}"/>
              </a:ext>
            </a:extLst>
          </p:cNvPr>
          <p:cNvSpPr>
            <a:spLocks noGrp="1"/>
          </p:cNvSpPr>
          <p:nvPr>
            <p:ph type="title"/>
          </p:nvPr>
        </p:nvSpPr>
        <p:spPr/>
        <p:txBody>
          <a:bodyPr/>
          <a:lstStyle/>
          <a:p>
            <a:r>
              <a:rPr lang="en-US" dirty="0"/>
              <a:t>Triadic Closures </a:t>
            </a:r>
          </a:p>
        </p:txBody>
      </p:sp>
      <p:sp>
        <p:nvSpPr>
          <p:cNvPr id="10" name="Rectangle 9">
            <a:extLst>
              <a:ext uri="{FF2B5EF4-FFF2-40B4-BE49-F238E27FC236}">
                <a16:creationId xmlns:a16="http://schemas.microsoft.com/office/drawing/2014/main" id="{32420BF6-47DA-42A3-AF88-B882FE19B042}"/>
              </a:ext>
            </a:extLst>
          </p:cNvPr>
          <p:cNvSpPr/>
          <p:nvPr/>
        </p:nvSpPr>
        <p:spPr>
          <a:xfrm>
            <a:off x="311700" y="4674843"/>
            <a:ext cx="2550698" cy="338554"/>
          </a:xfrm>
          <a:prstGeom prst="rect">
            <a:avLst/>
          </a:prstGeom>
        </p:spPr>
        <p:txBody>
          <a:bodyPr wrap="none">
            <a:spAutoFit/>
          </a:bodyPr>
          <a:lstStyle/>
          <a:p>
            <a:r>
              <a:rPr lang="en-US" sz="800" dirty="0"/>
              <a:t>Source: </a:t>
            </a:r>
            <a:r>
              <a:rPr lang="en-US" sz="800" dirty="0">
                <a:solidFill>
                  <a:schemeClr val="dk2"/>
                </a:solidFill>
                <a:hlinkClick r:id="rId3"/>
              </a:rPr>
              <a:t>https://en.wikipedia.org/wiki/Triadic_closure</a:t>
            </a:r>
            <a:endParaRPr lang="en-US" sz="800" dirty="0">
              <a:solidFill>
                <a:schemeClr val="dk2"/>
              </a:solidFill>
            </a:endParaRPr>
          </a:p>
          <a:p>
            <a:endParaRPr lang="en-US" sz="800" dirty="0">
              <a:solidFill>
                <a:schemeClr val="dk2"/>
              </a:solidFill>
            </a:endParaRPr>
          </a:p>
        </p:txBody>
      </p:sp>
      <p:sp>
        <p:nvSpPr>
          <p:cNvPr id="12" name="Rectangle 11">
            <a:extLst>
              <a:ext uri="{FF2B5EF4-FFF2-40B4-BE49-F238E27FC236}">
                <a16:creationId xmlns:a16="http://schemas.microsoft.com/office/drawing/2014/main" id="{620FA63B-4B0E-49F0-A948-B922391B065B}"/>
              </a:ext>
            </a:extLst>
          </p:cNvPr>
          <p:cNvSpPr/>
          <p:nvPr/>
        </p:nvSpPr>
        <p:spPr>
          <a:xfrm>
            <a:off x="311700" y="1195337"/>
            <a:ext cx="8716744" cy="738664"/>
          </a:xfrm>
          <a:prstGeom prst="rect">
            <a:avLst/>
          </a:prstGeom>
        </p:spPr>
        <p:txBody>
          <a:bodyPr wrap="square">
            <a:spAutoFit/>
          </a:bodyPr>
          <a:lstStyle/>
          <a:p>
            <a:r>
              <a:rPr lang="en-US" dirty="0">
                <a:solidFill>
                  <a:srgbClr val="222222"/>
                </a:solidFill>
                <a:latin typeface="Arial" panose="020B0604020202020204" pitchFamily="34" charset="0"/>
              </a:rPr>
              <a:t>The property among three nodes A, B, and C, such that if a strong tie exists between A-B and A-C, there is a weak or strong tie between B-C.</a:t>
            </a:r>
            <a:r>
              <a:rPr lang="en-US" baseline="30000" dirty="0">
                <a:solidFill>
                  <a:srgbClr val="0B0080"/>
                </a:solidFill>
                <a:latin typeface="Arial" panose="020B0604020202020204" pitchFamily="34" charset="0"/>
                <a:hlinkClick r:id="rId4"/>
              </a:rPr>
              <a:t>[2]</a:t>
            </a:r>
            <a:r>
              <a:rPr lang="en-US" dirty="0">
                <a:solidFill>
                  <a:srgbClr val="222222"/>
                </a:solidFill>
                <a:latin typeface="Arial" panose="020B0604020202020204" pitchFamily="34" charset="0"/>
              </a:rPr>
              <a:t> This property is too extreme to hold true across very large, complex networks, but it is a useful simplification of reality that can be used to understand and predict networks.</a:t>
            </a:r>
            <a:r>
              <a:rPr lang="en-US" baseline="30000" dirty="0">
                <a:solidFill>
                  <a:srgbClr val="0B0080"/>
                </a:solidFill>
                <a:latin typeface="Arial" panose="020B0604020202020204" pitchFamily="34" charset="0"/>
                <a:hlinkClick r:id="rId5"/>
              </a:rPr>
              <a:t>[3]</a:t>
            </a:r>
            <a:endParaRPr lang="en-US" dirty="0"/>
          </a:p>
        </p:txBody>
      </p:sp>
      <p:pic>
        <p:nvPicPr>
          <p:cNvPr id="5" name="Picture 4">
            <a:extLst>
              <a:ext uri="{FF2B5EF4-FFF2-40B4-BE49-F238E27FC236}">
                <a16:creationId xmlns:a16="http://schemas.microsoft.com/office/drawing/2014/main" id="{9331A945-8DB8-49E0-B50E-28250B4EAF7F}"/>
              </a:ext>
            </a:extLst>
          </p:cNvPr>
          <p:cNvPicPr>
            <a:picLocks noChangeAspect="1"/>
          </p:cNvPicPr>
          <p:nvPr/>
        </p:nvPicPr>
        <p:blipFill>
          <a:blip r:embed="rId6"/>
          <a:stretch>
            <a:fillRect/>
          </a:stretch>
        </p:blipFill>
        <p:spPr>
          <a:xfrm>
            <a:off x="3247372" y="2397228"/>
            <a:ext cx="2649257" cy="2008777"/>
          </a:xfrm>
          <a:prstGeom prst="rect">
            <a:avLst/>
          </a:prstGeom>
        </p:spPr>
      </p:pic>
      <p:sp>
        <p:nvSpPr>
          <p:cNvPr id="6" name="TextBox 5">
            <a:extLst>
              <a:ext uri="{FF2B5EF4-FFF2-40B4-BE49-F238E27FC236}">
                <a16:creationId xmlns:a16="http://schemas.microsoft.com/office/drawing/2014/main" id="{22FEBDB5-D95E-4EE6-9040-9F7DD4EF8187}"/>
              </a:ext>
            </a:extLst>
          </p:cNvPr>
          <p:cNvSpPr txBox="1"/>
          <p:nvPr/>
        </p:nvSpPr>
        <p:spPr>
          <a:xfrm rot="18232707" flipH="1">
            <a:off x="3434556" y="3067830"/>
            <a:ext cx="984738" cy="307777"/>
          </a:xfrm>
          <a:prstGeom prst="rect">
            <a:avLst/>
          </a:prstGeom>
          <a:noFill/>
        </p:spPr>
        <p:txBody>
          <a:bodyPr wrap="square" rtlCol="0">
            <a:spAutoFit/>
          </a:bodyPr>
          <a:lstStyle/>
          <a:p>
            <a:pPr algn="ctr"/>
            <a:r>
              <a:rPr lang="en-US" dirty="0"/>
              <a:t>Friends</a:t>
            </a:r>
          </a:p>
        </p:txBody>
      </p:sp>
      <p:sp>
        <p:nvSpPr>
          <p:cNvPr id="11" name="TextBox 10">
            <a:extLst>
              <a:ext uri="{FF2B5EF4-FFF2-40B4-BE49-F238E27FC236}">
                <a16:creationId xmlns:a16="http://schemas.microsoft.com/office/drawing/2014/main" id="{DB387319-1F26-4691-B87F-99BF733401B7}"/>
              </a:ext>
            </a:extLst>
          </p:cNvPr>
          <p:cNvSpPr txBox="1"/>
          <p:nvPr/>
        </p:nvSpPr>
        <p:spPr>
          <a:xfrm rot="3046505" flipH="1">
            <a:off x="4704373" y="3067830"/>
            <a:ext cx="984738" cy="307777"/>
          </a:xfrm>
          <a:prstGeom prst="rect">
            <a:avLst/>
          </a:prstGeom>
          <a:noFill/>
        </p:spPr>
        <p:txBody>
          <a:bodyPr wrap="square" rtlCol="0">
            <a:spAutoFit/>
          </a:bodyPr>
          <a:lstStyle/>
          <a:p>
            <a:pPr algn="ctr"/>
            <a:r>
              <a:rPr lang="en-US" dirty="0"/>
              <a:t>Friends</a:t>
            </a:r>
          </a:p>
        </p:txBody>
      </p:sp>
      <p:sp>
        <p:nvSpPr>
          <p:cNvPr id="3" name="TextBox 2">
            <a:extLst>
              <a:ext uri="{FF2B5EF4-FFF2-40B4-BE49-F238E27FC236}">
                <a16:creationId xmlns:a16="http://schemas.microsoft.com/office/drawing/2014/main" id="{F94A0292-B978-464E-86D1-42FE90210924}"/>
              </a:ext>
            </a:extLst>
          </p:cNvPr>
          <p:cNvSpPr txBox="1"/>
          <p:nvPr/>
        </p:nvSpPr>
        <p:spPr>
          <a:xfrm>
            <a:off x="4378235" y="2104118"/>
            <a:ext cx="248139" cy="307777"/>
          </a:xfrm>
          <a:prstGeom prst="rect">
            <a:avLst/>
          </a:prstGeom>
          <a:noFill/>
        </p:spPr>
        <p:txBody>
          <a:bodyPr wrap="square" rtlCol="0">
            <a:spAutoFit/>
          </a:bodyPr>
          <a:lstStyle/>
          <a:p>
            <a:r>
              <a:rPr lang="en-US" dirty="0"/>
              <a:t>A</a:t>
            </a:r>
          </a:p>
        </p:txBody>
      </p:sp>
      <p:sp>
        <p:nvSpPr>
          <p:cNvPr id="4" name="TextBox 3">
            <a:extLst>
              <a:ext uri="{FF2B5EF4-FFF2-40B4-BE49-F238E27FC236}">
                <a16:creationId xmlns:a16="http://schemas.microsoft.com/office/drawing/2014/main" id="{86EA6D70-E3C3-4741-A75F-039F2C0CDCCE}"/>
              </a:ext>
            </a:extLst>
          </p:cNvPr>
          <p:cNvSpPr txBox="1"/>
          <p:nvPr/>
        </p:nvSpPr>
        <p:spPr>
          <a:xfrm>
            <a:off x="3476483" y="4342131"/>
            <a:ext cx="304892" cy="307777"/>
          </a:xfrm>
          <a:prstGeom prst="rect">
            <a:avLst/>
          </a:prstGeom>
          <a:noFill/>
        </p:spPr>
        <p:txBody>
          <a:bodyPr wrap="square" rtlCol="0">
            <a:spAutoFit/>
          </a:bodyPr>
          <a:lstStyle/>
          <a:p>
            <a:r>
              <a:rPr lang="en-US" dirty="0"/>
              <a:t>B</a:t>
            </a:r>
          </a:p>
        </p:txBody>
      </p:sp>
      <p:sp>
        <p:nvSpPr>
          <p:cNvPr id="13" name="TextBox 12">
            <a:extLst>
              <a:ext uri="{FF2B5EF4-FFF2-40B4-BE49-F238E27FC236}">
                <a16:creationId xmlns:a16="http://schemas.microsoft.com/office/drawing/2014/main" id="{F487F8C5-3E31-4A9C-B4B1-59FA7917DE6C}"/>
              </a:ext>
            </a:extLst>
          </p:cNvPr>
          <p:cNvSpPr txBox="1"/>
          <p:nvPr/>
        </p:nvSpPr>
        <p:spPr>
          <a:xfrm>
            <a:off x="5383381" y="4358142"/>
            <a:ext cx="304892" cy="307777"/>
          </a:xfrm>
          <a:prstGeom prst="rect">
            <a:avLst/>
          </a:prstGeom>
          <a:noFill/>
        </p:spPr>
        <p:txBody>
          <a:bodyPr wrap="square" rtlCol="0">
            <a:spAutoFit/>
          </a:bodyPr>
          <a:lstStyle/>
          <a:p>
            <a:r>
              <a:rPr lang="en-US" dirty="0"/>
              <a:t>C</a:t>
            </a:r>
          </a:p>
        </p:txBody>
      </p:sp>
    </p:spTree>
    <p:extLst>
      <p:ext uri="{BB962C8B-B14F-4D97-AF65-F5344CB8AC3E}">
        <p14:creationId xmlns:p14="http://schemas.microsoft.com/office/powerpoint/2010/main" val="40896419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AFDB6-302B-4E81-9D95-61778C63F57A}"/>
              </a:ext>
            </a:extLst>
          </p:cNvPr>
          <p:cNvSpPr>
            <a:spLocks noGrp="1"/>
          </p:cNvSpPr>
          <p:nvPr>
            <p:ph type="title"/>
          </p:nvPr>
        </p:nvSpPr>
        <p:spPr/>
        <p:txBody>
          <a:bodyPr/>
          <a:lstStyle/>
          <a:p>
            <a:r>
              <a:rPr lang="en-US" dirty="0"/>
              <a:t>Triadic Closures </a:t>
            </a:r>
          </a:p>
        </p:txBody>
      </p:sp>
      <p:pic>
        <p:nvPicPr>
          <p:cNvPr id="5" name="Picture 4">
            <a:extLst>
              <a:ext uri="{FF2B5EF4-FFF2-40B4-BE49-F238E27FC236}">
                <a16:creationId xmlns:a16="http://schemas.microsoft.com/office/drawing/2014/main" id="{9331A945-8DB8-49E0-B50E-28250B4EAF7F}"/>
              </a:ext>
            </a:extLst>
          </p:cNvPr>
          <p:cNvPicPr>
            <a:picLocks noChangeAspect="1"/>
          </p:cNvPicPr>
          <p:nvPr/>
        </p:nvPicPr>
        <p:blipFill>
          <a:blip r:embed="rId3"/>
          <a:stretch>
            <a:fillRect/>
          </a:stretch>
        </p:blipFill>
        <p:spPr>
          <a:xfrm>
            <a:off x="3247369" y="1957162"/>
            <a:ext cx="2649257" cy="2008777"/>
          </a:xfrm>
          <a:prstGeom prst="rect">
            <a:avLst/>
          </a:prstGeom>
        </p:spPr>
      </p:pic>
      <p:sp>
        <p:nvSpPr>
          <p:cNvPr id="6" name="TextBox 5">
            <a:extLst>
              <a:ext uri="{FF2B5EF4-FFF2-40B4-BE49-F238E27FC236}">
                <a16:creationId xmlns:a16="http://schemas.microsoft.com/office/drawing/2014/main" id="{22FEBDB5-D95E-4EE6-9040-9F7DD4EF8187}"/>
              </a:ext>
            </a:extLst>
          </p:cNvPr>
          <p:cNvSpPr txBox="1"/>
          <p:nvPr/>
        </p:nvSpPr>
        <p:spPr>
          <a:xfrm rot="18232707" flipH="1">
            <a:off x="3462118" y="2640912"/>
            <a:ext cx="984738" cy="307777"/>
          </a:xfrm>
          <a:prstGeom prst="rect">
            <a:avLst/>
          </a:prstGeom>
          <a:noFill/>
        </p:spPr>
        <p:txBody>
          <a:bodyPr wrap="square" rtlCol="0">
            <a:spAutoFit/>
          </a:bodyPr>
          <a:lstStyle/>
          <a:p>
            <a:r>
              <a:rPr lang="en-US" dirty="0"/>
              <a:t>FRIENDS</a:t>
            </a:r>
          </a:p>
        </p:txBody>
      </p:sp>
      <p:sp>
        <p:nvSpPr>
          <p:cNvPr id="11" name="TextBox 10">
            <a:extLst>
              <a:ext uri="{FF2B5EF4-FFF2-40B4-BE49-F238E27FC236}">
                <a16:creationId xmlns:a16="http://schemas.microsoft.com/office/drawing/2014/main" id="{DB387319-1F26-4691-B87F-99BF733401B7}"/>
              </a:ext>
            </a:extLst>
          </p:cNvPr>
          <p:cNvSpPr txBox="1"/>
          <p:nvPr/>
        </p:nvSpPr>
        <p:spPr>
          <a:xfrm rot="3046505" flipH="1">
            <a:off x="4707651" y="2664411"/>
            <a:ext cx="984738" cy="307777"/>
          </a:xfrm>
          <a:prstGeom prst="rect">
            <a:avLst/>
          </a:prstGeom>
          <a:noFill/>
        </p:spPr>
        <p:txBody>
          <a:bodyPr wrap="square" rtlCol="0">
            <a:spAutoFit/>
          </a:bodyPr>
          <a:lstStyle/>
          <a:p>
            <a:r>
              <a:rPr lang="en-US" dirty="0"/>
              <a:t>FRIENDS</a:t>
            </a:r>
          </a:p>
        </p:txBody>
      </p:sp>
      <p:sp>
        <p:nvSpPr>
          <p:cNvPr id="4" name="Arrow: Left-Right 3">
            <a:extLst>
              <a:ext uri="{FF2B5EF4-FFF2-40B4-BE49-F238E27FC236}">
                <a16:creationId xmlns:a16="http://schemas.microsoft.com/office/drawing/2014/main" id="{361444EE-323F-42C6-B4BC-F49574D1A66D}"/>
              </a:ext>
            </a:extLst>
          </p:cNvPr>
          <p:cNvSpPr/>
          <p:nvPr/>
        </p:nvSpPr>
        <p:spPr>
          <a:xfrm>
            <a:off x="3980359" y="3522280"/>
            <a:ext cx="1256044" cy="12058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77ADA3A-FFD9-440B-9881-0B87882BA239}"/>
              </a:ext>
            </a:extLst>
          </p:cNvPr>
          <p:cNvSpPr txBox="1"/>
          <p:nvPr/>
        </p:nvSpPr>
        <p:spPr>
          <a:xfrm flipH="1">
            <a:off x="4116012" y="3601748"/>
            <a:ext cx="984738" cy="307777"/>
          </a:xfrm>
          <a:prstGeom prst="rect">
            <a:avLst/>
          </a:prstGeom>
          <a:noFill/>
        </p:spPr>
        <p:txBody>
          <a:bodyPr wrap="square" rtlCol="0">
            <a:spAutoFit/>
          </a:bodyPr>
          <a:lstStyle/>
          <a:p>
            <a:r>
              <a:rPr lang="en-US" dirty="0"/>
              <a:t>FRIENDS</a:t>
            </a:r>
          </a:p>
        </p:txBody>
      </p:sp>
    </p:spTree>
    <p:extLst>
      <p:ext uri="{BB962C8B-B14F-4D97-AF65-F5344CB8AC3E}">
        <p14:creationId xmlns:p14="http://schemas.microsoft.com/office/powerpoint/2010/main" val="11779407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AFDB6-302B-4E81-9D95-61778C63F57A}"/>
              </a:ext>
            </a:extLst>
          </p:cNvPr>
          <p:cNvSpPr>
            <a:spLocks noGrp="1"/>
          </p:cNvSpPr>
          <p:nvPr>
            <p:ph type="title"/>
          </p:nvPr>
        </p:nvSpPr>
        <p:spPr/>
        <p:txBody>
          <a:bodyPr/>
          <a:lstStyle/>
          <a:p>
            <a:r>
              <a:rPr lang="en-US" dirty="0"/>
              <a:t>Triadic Closures </a:t>
            </a:r>
          </a:p>
        </p:txBody>
      </p:sp>
      <p:pic>
        <p:nvPicPr>
          <p:cNvPr id="5" name="Picture 4">
            <a:extLst>
              <a:ext uri="{FF2B5EF4-FFF2-40B4-BE49-F238E27FC236}">
                <a16:creationId xmlns:a16="http://schemas.microsoft.com/office/drawing/2014/main" id="{9331A945-8DB8-49E0-B50E-28250B4EAF7F}"/>
              </a:ext>
            </a:extLst>
          </p:cNvPr>
          <p:cNvPicPr>
            <a:picLocks noChangeAspect="1"/>
          </p:cNvPicPr>
          <p:nvPr/>
        </p:nvPicPr>
        <p:blipFill>
          <a:blip r:embed="rId3"/>
          <a:stretch>
            <a:fillRect/>
          </a:stretch>
        </p:blipFill>
        <p:spPr>
          <a:xfrm>
            <a:off x="1317579" y="2560093"/>
            <a:ext cx="2649257" cy="2008777"/>
          </a:xfrm>
          <a:prstGeom prst="rect">
            <a:avLst/>
          </a:prstGeom>
        </p:spPr>
      </p:pic>
      <p:sp>
        <p:nvSpPr>
          <p:cNvPr id="6" name="TextBox 5">
            <a:extLst>
              <a:ext uri="{FF2B5EF4-FFF2-40B4-BE49-F238E27FC236}">
                <a16:creationId xmlns:a16="http://schemas.microsoft.com/office/drawing/2014/main" id="{22FEBDB5-D95E-4EE6-9040-9F7DD4EF8187}"/>
              </a:ext>
            </a:extLst>
          </p:cNvPr>
          <p:cNvSpPr txBox="1"/>
          <p:nvPr/>
        </p:nvSpPr>
        <p:spPr>
          <a:xfrm rot="18232707" flipH="1">
            <a:off x="1598810" y="3163314"/>
            <a:ext cx="984738" cy="307777"/>
          </a:xfrm>
          <a:prstGeom prst="rect">
            <a:avLst/>
          </a:prstGeom>
          <a:noFill/>
        </p:spPr>
        <p:txBody>
          <a:bodyPr wrap="square" rtlCol="0">
            <a:spAutoFit/>
          </a:bodyPr>
          <a:lstStyle/>
          <a:p>
            <a:r>
              <a:rPr lang="en-US" dirty="0"/>
              <a:t>Friends</a:t>
            </a:r>
          </a:p>
        </p:txBody>
      </p:sp>
      <p:sp>
        <p:nvSpPr>
          <p:cNvPr id="11" name="TextBox 10">
            <a:extLst>
              <a:ext uri="{FF2B5EF4-FFF2-40B4-BE49-F238E27FC236}">
                <a16:creationId xmlns:a16="http://schemas.microsoft.com/office/drawing/2014/main" id="{DB387319-1F26-4691-B87F-99BF733401B7}"/>
              </a:ext>
            </a:extLst>
          </p:cNvPr>
          <p:cNvSpPr txBox="1"/>
          <p:nvPr/>
        </p:nvSpPr>
        <p:spPr>
          <a:xfrm rot="3046505" flipH="1">
            <a:off x="2802981" y="3297022"/>
            <a:ext cx="984738" cy="307777"/>
          </a:xfrm>
          <a:prstGeom prst="rect">
            <a:avLst/>
          </a:prstGeom>
          <a:noFill/>
        </p:spPr>
        <p:txBody>
          <a:bodyPr wrap="square" rtlCol="0">
            <a:spAutoFit/>
          </a:bodyPr>
          <a:lstStyle/>
          <a:p>
            <a:r>
              <a:rPr lang="en-US" dirty="0"/>
              <a:t>Friends</a:t>
            </a:r>
          </a:p>
        </p:txBody>
      </p:sp>
      <p:sp>
        <p:nvSpPr>
          <p:cNvPr id="4" name="Arrow: Left-Right 3">
            <a:extLst>
              <a:ext uri="{FF2B5EF4-FFF2-40B4-BE49-F238E27FC236}">
                <a16:creationId xmlns:a16="http://schemas.microsoft.com/office/drawing/2014/main" id="{361444EE-323F-42C6-B4BC-F49574D1A66D}"/>
              </a:ext>
            </a:extLst>
          </p:cNvPr>
          <p:cNvSpPr/>
          <p:nvPr/>
        </p:nvSpPr>
        <p:spPr>
          <a:xfrm>
            <a:off x="2014185" y="4127319"/>
            <a:ext cx="1256044" cy="12058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77ADA3A-FFD9-440B-9881-0B87882BA239}"/>
              </a:ext>
            </a:extLst>
          </p:cNvPr>
          <p:cNvSpPr txBox="1"/>
          <p:nvPr/>
        </p:nvSpPr>
        <p:spPr>
          <a:xfrm flipH="1">
            <a:off x="2256807" y="3815652"/>
            <a:ext cx="984738" cy="307777"/>
          </a:xfrm>
          <a:prstGeom prst="rect">
            <a:avLst/>
          </a:prstGeom>
          <a:noFill/>
        </p:spPr>
        <p:txBody>
          <a:bodyPr wrap="square" rtlCol="0">
            <a:spAutoFit/>
          </a:bodyPr>
          <a:lstStyle/>
          <a:p>
            <a:r>
              <a:rPr lang="en-US" dirty="0"/>
              <a:t>Friends</a:t>
            </a:r>
          </a:p>
        </p:txBody>
      </p:sp>
      <p:pic>
        <p:nvPicPr>
          <p:cNvPr id="10" name="Picture 9">
            <a:extLst>
              <a:ext uri="{FF2B5EF4-FFF2-40B4-BE49-F238E27FC236}">
                <a16:creationId xmlns:a16="http://schemas.microsoft.com/office/drawing/2014/main" id="{9DA32D02-9BFC-4A5C-980F-7CC7B5CC46A4}"/>
              </a:ext>
            </a:extLst>
          </p:cNvPr>
          <p:cNvPicPr>
            <a:picLocks noChangeAspect="1"/>
          </p:cNvPicPr>
          <p:nvPr/>
        </p:nvPicPr>
        <p:blipFill>
          <a:blip r:embed="rId3"/>
          <a:stretch>
            <a:fillRect/>
          </a:stretch>
        </p:blipFill>
        <p:spPr>
          <a:xfrm>
            <a:off x="4986903" y="2560093"/>
            <a:ext cx="2649257" cy="2008777"/>
          </a:xfrm>
          <a:prstGeom prst="rect">
            <a:avLst/>
          </a:prstGeom>
        </p:spPr>
      </p:pic>
      <p:sp>
        <p:nvSpPr>
          <p:cNvPr id="12" name="TextBox 11">
            <a:extLst>
              <a:ext uri="{FF2B5EF4-FFF2-40B4-BE49-F238E27FC236}">
                <a16:creationId xmlns:a16="http://schemas.microsoft.com/office/drawing/2014/main" id="{7586FBD8-7A77-46D4-9C82-A6A60D063308}"/>
              </a:ext>
            </a:extLst>
          </p:cNvPr>
          <p:cNvSpPr txBox="1"/>
          <p:nvPr/>
        </p:nvSpPr>
        <p:spPr>
          <a:xfrm rot="18232707" flipH="1">
            <a:off x="5268134" y="3163314"/>
            <a:ext cx="984738" cy="307777"/>
          </a:xfrm>
          <a:prstGeom prst="rect">
            <a:avLst/>
          </a:prstGeom>
          <a:noFill/>
        </p:spPr>
        <p:txBody>
          <a:bodyPr wrap="square" rtlCol="0">
            <a:spAutoFit/>
          </a:bodyPr>
          <a:lstStyle/>
          <a:p>
            <a:r>
              <a:rPr lang="en-US" dirty="0"/>
              <a:t>Friends</a:t>
            </a:r>
          </a:p>
        </p:txBody>
      </p:sp>
      <p:sp>
        <p:nvSpPr>
          <p:cNvPr id="13" name="TextBox 12">
            <a:extLst>
              <a:ext uri="{FF2B5EF4-FFF2-40B4-BE49-F238E27FC236}">
                <a16:creationId xmlns:a16="http://schemas.microsoft.com/office/drawing/2014/main" id="{1C1FCFE4-C832-4604-B2E8-672674CA00B1}"/>
              </a:ext>
            </a:extLst>
          </p:cNvPr>
          <p:cNvSpPr txBox="1"/>
          <p:nvPr/>
        </p:nvSpPr>
        <p:spPr>
          <a:xfrm rot="3046505" flipH="1">
            <a:off x="6472305" y="3297022"/>
            <a:ext cx="984738" cy="307777"/>
          </a:xfrm>
          <a:prstGeom prst="rect">
            <a:avLst/>
          </a:prstGeom>
          <a:noFill/>
        </p:spPr>
        <p:txBody>
          <a:bodyPr wrap="square" rtlCol="0">
            <a:spAutoFit/>
          </a:bodyPr>
          <a:lstStyle/>
          <a:p>
            <a:r>
              <a:rPr lang="en-US" dirty="0"/>
              <a:t>Friends</a:t>
            </a:r>
          </a:p>
        </p:txBody>
      </p:sp>
      <p:sp>
        <p:nvSpPr>
          <p:cNvPr id="14" name="Arrow: Left-Right 13">
            <a:extLst>
              <a:ext uri="{FF2B5EF4-FFF2-40B4-BE49-F238E27FC236}">
                <a16:creationId xmlns:a16="http://schemas.microsoft.com/office/drawing/2014/main" id="{31AA855D-6B37-4C49-94B4-F123F5854E44}"/>
              </a:ext>
            </a:extLst>
          </p:cNvPr>
          <p:cNvSpPr/>
          <p:nvPr/>
        </p:nvSpPr>
        <p:spPr>
          <a:xfrm>
            <a:off x="5683509" y="4127319"/>
            <a:ext cx="1256044" cy="12058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D4E485F8-231C-41D8-92B6-3C3A82E82AD1}"/>
              </a:ext>
            </a:extLst>
          </p:cNvPr>
          <p:cNvSpPr txBox="1"/>
          <p:nvPr/>
        </p:nvSpPr>
        <p:spPr>
          <a:xfrm flipH="1">
            <a:off x="5926131" y="3815652"/>
            <a:ext cx="984738" cy="307777"/>
          </a:xfrm>
          <a:prstGeom prst="rect">
            <a:avLst/>
          </a:prstGeom>
          <a:noFill/>
        </p:spPr>
        <p:txBody>
          <a:bodyPr wrap="square" rtlCol="0">
            <a:spAutoFit/>
          </a:bodyPr>
          <a:lstStyle/>
          <a:p>
            <a:r>
              <a:rPr lang="en-US" dirty="0"/>
              <a:t>Friends</a:t>
            </a:r>
          </a:p>
        </p:txBody>
      </p:sp>
      <p:sp>
        <p:nvSpPr>
          <p:cNvPr id="18" name="Arrow: Right 17">
            <a:extLst>
              <a:ext uri="{FF2B5EF4-FFF2-40B4-BE49-F238E27FC236}">
                <a16:creationId xmlns:a16="http://schemas.microsoft.com/office/drawing/2014/main" id="{936D4763-2CC5-45C7-A8F0-7CA59E57068B}"/>
              </a:ext>
            </a:extLst>
          </p:cNvPr>
          <p:cNvSpPr/>
          <p:nvPr/>
        </p:nvSpPr>
        <p:spPr>
          <a:xfrm>
            <a:off x="2864779" y="2822644"/>
            <a:ext cx="3061352" cy="1495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B7711D0-59C7-475F-BB18-CBFE5C535F20}"/>
              </a:ext>
            </a:extLst>
          </p:cNvPr>
          <p:cNvSpPr>
            <a:spLocks noChangeAspect="1"/>
          </p:cNvSpPr>
          <p:nvPr/>
        </p:nvSpPr>
        <p:spPr>
          <a:xfrm>
            <a:off x="5993901" y="2588460"/>
            <a:ext cx="530351" cy="5107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D0A064E-BB99-421A-8144-54F47B7D89D6}"/>
              </a:ext>
            </a:extLst>
          </p:cNvPr>
          <p:cNvSpPr/>
          <p:nvPr/>
        </p:nvSpPr>
        <p:spPr>
          <a:xfrm>
            <a:off x="7010007" y="3898394"/>
            <a:ext cx="541174" cy="5002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161651E-BEAC-42E6-AF0D-07E705CCF93A}"/>
              </a:ext>
            </a:extLst>
          </p:cNvPr>
          <p:cNvSpPr/>
          <p:nvPr/>
        </p:nvSpPr>
        <p:spPr>
          <a:xfrm>
            <a:off x="5125805" y="3926103"/>
            <a:ext cx="518918" cy="5002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BC06C775-7F9F-4527-B16D-5C85226E1E9E}"/>
              </a:ext>
            </a:extLst>
          </p:cNvPr>
          <p:cNvSpPr txBox="1"/>
          <p:nvPr/>
        </p:nvSpPr>
        <p:spPr>
          <a:xfrm rot="10800000" flipH="1" flipV="1">
            <a:off x="6981324" y="4012302"/>
            <a:ext cx="582851" cy="307777"/>
          </a:xfrm>
          <a:prstGeom prst="rect">
            <a:avLst/>
          </a:prstGeom>
          <a:noFill/>
        </p:spPr>
        <p:txBody>
          <a:bodyPr wrap="square" rtlCol="0">
            <a:spAutoFit/>
          </a:bodyPr>
          <a:lstStyle/>
          <a:p>
            <a:r>
              <a:rPr lang="en-US" dirty="0"/>
              <a:t>SAM</a:t>
            </a:r>
          </a:p>
        </p:txBody>
      </p:sp>
      <p:sp>
        <p:nvSpPr>
          <p:cNvPr id="24" name="TextBox 23">
            <a:extLst>
              <a:ext uri="{FF2B5EF4-FFF2-40B4-BE49-F238E27FC236}">
                <a16:creationId xmlns:a16="http://schemas.microsoft.com/office/drawing/2014/main" id="{DE34C356-37D1-49F7-A8B9-21F662B55FE5}"/>
              </a:ext>
            </a:extLst>
          </p:cNvPr>
          <p:cNvSpPr txBox="1"/>
          <p:nvPr/>
        </p:nvSpPr>
        <p:spPr>
          <a:xfrm>
            <a:off x="6015783" y="2685129"/>
            <a:ext cx="657820" cy="307777"/>
          </a:xfrm>
          <a:prstGeom prst="rect">
            <a:avLst/>
          </a:prstGeom>
          <a:noFill/>
        </p:spPr>
        <p:txBody>
          <a:bodyPr wrap="square" rtlCol="0">
            <a:spAutoFit/>
          </a:bodyPr>
          <a:lstStyle/>
          <a:p>
            <a:r>
              <a:rPr lang="en-US" dirty="0"/>
              <a:t>Ann</a:t>
            </a:r>
          </a:p>
        </p:txBody>
      </p:sp>
      <p:sp>
        <p:nvSpPr>
          <p:cNvPr id="28" name="TextBox 27">
            <a:extLst>
              <a:ext uri="{FF2B5EF4-FFF2-40B4-BE49-F238E27FC236}">
                <a16:creationId xmlns:a16="http://schemas.microsoft.com/office/drawing/2014/main" id="{9741FFA0-5F13-41CF-9359-D4B7BFBF2EA0}"/>
              </a:ext>
            </a:extLst>
          </p:cNvPr>
          <p:cNvSpPr txBox="1"/>
          <p:nvPr/>
        </p:nvSpPr>
        <p:spPr>
          <a:xfrm>
            <a:off x="5984665" y="4485759"/>
            <a:ext cx="851424" cy="307777"/>
          </a:xfrm>
          <a:prstGeom prst="rect">
            <a:avLst/>
          </a:prstGeom>
          <a:noFill/>
        </p:spPr>
        <p:txBody>
          <a:bodyPr wrap="square" rtlCol="0">
            <a:spAutoFit/>
          </a:bodyPr>
          <a:lstStyle/>
          <a:p>
            <a:r>
              <a:rPr lang="en-US" dirty="0"/>
              <a:t>Bosses</a:t>
            </a:r>
          </a:p>
        </p:txBody>
      </p:sp>
      <p:sp>
        <p:nvSpPr>
          <p:cNvPr id="29" name="TextBox 28">
            <a:extLst>
              <a:ext uri="{FF2B5EF4-FFF2-40B4-BE49-F238E27FC236}">
                <a16:creationId xmlns:a16="http://schemas.microsoft.com/office/drawing/2014/main" id="{B9ECE633-6EB4-4643-A582-FCCE2E644B90}"/>
              </a:ext>
            </a:extLst>
          </p:cNvPr>
          <p:cNvSpPr txBox="1"/>
          <p:nvPr/>
        </p:nvSpPr>
        <p:spPr>
          <a:xfrm>
            <a:off x="3966836" y="2397194"/>
            <a:ext cx="1391442" cy="307777"/>
          </a:xfrm>
          <a:prstGeom prst="rect">
            <a:avLst/>
          </a:prstGeom>
          <a:noFill/>
        </p:spPr>
        <p:txBody>
          <a:bodyPr wrap="square" rtlCol="0">
            <a:spAutoFit/>
          </a:bodyPr>
          <a:lstStyle/>
          <a:p>
            <a:r>
              <a:rPr lang="en-US" dirty="0"/>
              <a:t>Local Bridge</a:t>
            </a:r>
          </a:p>
        </p:txBody>
      </p:sp>
      <p:sp>
        <p:nvSpPr>
          <p:cNvPr id="33" name="TextBox 32">
            <a:extLst>
              <a:ext uri="{FF2B5EF4-FFF2-40B4-BE49-F238E27FC236}">
                <a16:creationId xmlns:a16="http://schemas.microsoft.com/office/drawing/2014/main" id="{84ACA873-7D58-43B6-AA0E-3789A022B4ED}"/>
              </a:ext>
            </a:extLst>
          </p:cNvPr>
          <p:cNvSpPr txBox="1"/>
          <p:nvPr/>
        </p:nvSpPr>
        <p:spPr>
          <a:xfrm>
            <a:off x="5142501" y="4036427"/>
            <a:ext cx="496178" cy="307777"/>
          </a:xfrm>
          <a:prstGeom prst="rect">
            <a:avLst/>
          </a:prstGeom>
          <a:noFill/>
        </p:spPr>
        <p:txBody>
          <a:bodyPr wrap="square" rtlCol="0">
            <a:spAutoFit/>
          </a:bodyPr>
          <a:lstStyle/>
          <a:p>
            <a:r>
              <a:rPr lang="en-US" dirty="0"/>
              <a:t>Bill</a:t>
            </a:r>
          </a:p>
        </p:txBody>
      </p:sp>
      <p:sp>
        <p:nvSpPr>
          <p:cNvPr id="36" name="Rectangle 35">
            <a:extLst>
              <a:ext uri="{FF2B5EF4-FFF2-40B4-BE49-F238E27FC236}">
                <a16:creationId xmlns:a16="http://schemas.microsoft.com/office/drawing/2014/main" id="{860FD0A7-F4F6-4AC5-93B5-DCF6AE680BEE}"/>
              </a:ext>
            </a:extLst>
          </p:cNvPr>
          <p:cNvSpPr/>
          <p:nvPr/>
        </p:nvSpPr>
        <p:spPr>
          <a:xfrm>
            <a:off x="311700" y="1234620"/>
            <a:ext cx="8520600" cy="830997"/>
          </a:xfrm>
          <a:prstGeom prst="rect">
            <a:avLst/>
          </a:prstGeom>
        </p:spPr>
        <p:txBody>
          <a:bodyPr wrap="square">
            <a:spAutoFit/>
          </a:bodyPr>
          <a:lstStyle/>
          <a:p>
            <a:r>
              <a:rPr lang="en-US" sz="1600" dirty="0">
                <a:solidFill>
                  <a:srgbClr val="222222"/>
                </a:solidFill>
                <a:latin typeface="Arial" panose="020B0604020202020204" pitchFamily="34" charset="0"/>
              </a:rPr>
              <a:t>A </a:t>
            </a:r>
            <a:r>
              <a:rPr lang="en-US" sz="1600" dirty="0">
                <a:solidFill>
                  <a:srgbClr val="0B0080"/>
                </a:solidFill>
                <a:latin typeface="Arial" panose="020B0604020202020204" pitchFamily="34" charset="0"/>
                <a:hlinkClick r:id="rId4" tooltip="Local bridge"/>
              </a:rPr>
              <a:t>local bridge</a:t>
            </a:r>
            <a:r>
              <a:rPr lang="en-US" sz="1600" dirty="0">
                <a:solidFill>
                  <a:srgbClr val="222222"/>
                </a:solidFill>
                <a:latin typeface="Arial" panose="020B0604020202020204" pitchFamily="34" charset="0"/>
              </a:rPr>
              <a:t> occurs, when a node is acting as a gatekeeper between two neighboring nodes who are not otherwise connected. In a network that follows the Strong Triadic Closure Property, one of the ties between nodes involved in a local bridge needs to be a weak tie.</a:t>
            </a:r>
            <a:endParaRPr lang="en-US" sz="1600" dirty="0"/>
          </a:p>
        </p:txBody>
      </p:sp>
      <p:sp>
        <p:nvSpPr>
          <p:cNvPr id="37" name="Rectangle 36">
            <a:extLst>
              <a:ext uri="{FF2B5EF4-FFF2-40B4-BE49-F238E27FC236}">
                <a16:creationId xmlns:a16="http://schemas.microsoft.com/office/drawing/2014/main" id="{83ABAB07-3116-4E34-9D23-57A1DF00902C}"/>
              </a:ext>
            </a:extLst>
          </p:cNvPr>
          <p:cNvSpPr/>
          <p:nvPr/>
        </p:nvSpPr>
        <p:spPr>
          <a:xfrm>
            <a:off x="80155" y="4776665"/>
            <a:ext cx="8999190" cy="430887"/>
          </a:xfrm>
          <a:prstGeom prst="rect">
            <a:avLst/>
          </a:prstGeom>
        </p:spPr>
        <p:txBody>
          <a:bodyPr wrap="square">
            <a:spAutoFit/>
          </a:bodyPr>
          <a:lstStyle/>
          <a:p>
            <a:pPr algn="ctr"/>
            <a:r>
              <a:rPr lang="en-US" sz="800" dirty="0"/>
              <a:t>Source: </a:t>
            </a:r>
            <a:r>
              <a:rPr lang="en-US" sz="800" dirty="0">
                <a:solidFill>
                  <a:schemeClr val="dk2"/>
                </a:solidFill>
                <a:hlinkClick r:id="rId5"/>
              </a:rPr>
              <a:t>https://en.wikipedia.org/wiki/Triadic_closure</a:t>
            </a:r>
            <a:endParaRPr lang="en-US" sz="800" dirty="0">
              <a:solidFill>
                <a:schemeClr val="dk2"/>
              </a:solidFill>
            </a:endParaRPr>
          </a:p>
          <a:p>
            <a:pPr algn="ctr"/>
            <a:endParaRPr lang="en-US" dirty="0"/>
          </a:p>
        </p:txBody>
      </p:sp>
    </p:spTree>
    <p:extLst>
      <p:ext uri="{BB962C8B-B14F-4D97-AF65-F5344CB8AC3E}">
        <p14:creationId xmlns:p14="http://schemas.microsoft.com/office/powerpoint/2010/main" val="14500996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BB8C31-55A4-4ADD-B054-8D32EA66B75B}"/>
              </a:ext>
            </a:extLst>
          </p:cNvPr>
          <p:cNvPicPr>
            <a:picLocks noChangeAspect="1"/>
          </p:cNvPicPr>
          <p:nvPr/>
        </p:nvPicPr>
        <p:blipFill>
          <a:blip r:embed="rId3"/>
          <a:stretch>
            <a:fillRect/>
          </a:stretch>
        </p:blipFill>
        <p:spPr>
          <a:xfrm>
            <a:off x="1289209" y="223024"/>
            <a:ext cx="6565583" cy="4537805"/>
          </a:xfrm>
          <a:prstGeom prst="rect">
            <a:avLst/>
          </a:prstGeom>
        </p:spPr>
      </p:pic>
      <p:sp>
        <p:nvSpPr>
          <p:cNvPr id="7" name="Text Placeholder 2">
            <a:extLst>
              <a:ext uri="{FF2B5EF4-FFF2-40B4-BE49-F238E27FC236}">
                <a16:creationId xmlns:a16="http://schemas.microsoft.com/office/drawing/2014/main" id="{FABFE411-00A0-4340-BE36-32383716D95B}"/>
              </a:ext>
            </a:extLst>
          </p:cNvPr>
          <p:cNvSpPr txBox="1">
            <a:spLocks/>
          </p:cNvSpPr>
          <p:nvPr/>
        </p:nvSpPr>
        <p:spPr>
          <a:xfrm>
            <a:off x="1392234" y="4780547"/>
            <a:ext cx="6359532" cy="362953"/>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15000"/>
              </a:lnSpc>
              <a:spcBef>
                <a:spcPts val="0"/>
              </a:spcBef>
              <a:spcAft>
                <a:spcPts val="1600"/>
              </a:spcAft>
              <a:buClr>
                <a:schemeClr val="dk2"/>
              </a:buClr>
              <a:buSzPct val="100000"/>
              <a:buChar char="●"/>
              <a:defRPr sz="1800" b="0" i="0" u="none" strike="noStrike" cap="none">
                <a:solidFill>
                  <a:schemeClr val="dk2"/>
                </a:solidFill>
                <a:latin typeface="Arial"/>
                <a:ea typeface="Arial"/>
                <a:cs typeface="Arial"/>
                <a:sym typeface="Arial"/>
              </a:defRPr>
            </a:lvl1pPr>
            <a:lvl2pPr marR="0" lvl="1"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2pPr>
            <a:lvl3pPr marR="0" lvl="2"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3pPr>
            <a:lvl4pPr marR="0" lvl="3"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4pPr>
            <a:lvl5pPr marR="0" lvl="4"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5pPr>
            <a:lvl6pPr marR="0" lvl="5"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6pPr>
            <a:lvl7pPr marR="0" lvl="6"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7pPr>
            <a:lvl8pPr marR="0" lvl="7"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8pPr>
            <a:lvl9pPr marR="0" lvl="8"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9pPr>
          </a:lstStyle>
          <a:p>
            <a:pPr algn="ctr">
              <a:buFontTx/>
              <a:buNone/>
            </a:pPr>
            <a:r>
              <a:rPr lang="en-US" sz="800" dirty="0"/>
              <a:t>Source: Dr. Derek Green, Graph and Network Analysis. </a:t>
            </a:r>
            <a:r>
              <a:rPr lang="en-US" sz="800" dirty="0">
                <a:hlinkClick r:id="rId4"/>
              </a:rPr>
              <a:t>http://www.ic.unicamp.br/~wainer/cursos/1s2012/mc906/grafos.pdf</a:t>
            </a:r>
            <a:endParaRPr lang="en-US" sz="800" dirty="0"/>
          </a:p>
        </p:txBody>
      </p:sp>
    </p:spTree>
    <p:extLst>
      <p:ext uri="{BB962C8B-B14F-4D97-AF65-F5344CB8AC3E}">
        <p14:creationId xmlns:p14="http://schemas.microsoft.com/office/powerpoint/2010/main" val="26878555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Shape 89"/>
          <p:cNvSpPr txBox="1">
            <a:spLocks noGrp="1"/>
          </p:cNvSpPr>
          <p:nvPr>
            <p:ph type="title"/>
          </p:nvPr>
        </p:nvSpPr>
        <p:spPr>
          <a:xfrm>
            <a:off x="311700" y="316901"/>
            <a:ext cx="8520600" cy="572700"/>
          </a:xfrm>
          <a:prstGeom prst="rect">
            <a:avLst/>
          </a:prstGeom>
        </p:spPr>
        <p:txBody>
          <a:bodyPr lIns="91425" tIns="91425" rIns="91425" bIns="91425" anchor="t" anchorCtr="0">
            <a:noAutofit/>
          </a:bodyPr>
          <a:lstStyle/>
          <a:p>
            <a:pPr lvl="0">
              <a:spcBef>
                <a:spcPts val="0"/>
              </a:spcBef>
              <a:buNone/>
            </a:pPr>
            <a:r>
              <a:rPr lang="en" dirty="0"/>
              <a:t>Agenda:</a:t>
            </a:r>
          </a:p>
        </p:txBody>
      </p:sp>
      <p:sp>
        <p:nvSpPr>
          <p:cNvPr id="90" name="Shape 90"/>
          <p:cNvSpPr txBox="1"/>
          <p:nvPr/>
        </p:nvSpPr>
        <p:spPr>
          <a:xfrm>
            <a:off x="1781075" y="2603375"/>
            <a:ext cx="3595500" cy="1472700"/>
          </a:xfrm>
          <a:prstGeom prst="rect">
            <a:avLst/>
          </a:prstGeom>
          <a:noFill/>
          <a:ln>
            <a:noFill/>
          </a:ln>
        </p:spPr>
        <p:txBody>
          <a:bodyPr lIns="91425" tIns="91425" rIns="91425" bIns="91425" anchor="t" anchorCtr="0">
            <a:noAutofit/>
          </a:bodyPr>
          <a:lstStyle/>
          <a:p>
            <a:pPr lvl="0">
              <a:spcBef>
                <a:spcPts val="0"/>
              </a:spcBef>
              <a:buNone/>
            </a:pPr>
            <a:endParaRPr dirty="0"/>
          </a:p>
        </p:txBody>
      </p:sp>
      <p:sp>
        <p:nvSpPr>
          <p:cNvPr id="91" name="Shape 91"/>
          <p:cNvSpPr txBox="1"/>
          <p:nvPr/>
        </p:nvSpPr>
        <p:spPr>
          <a:xfrm>
            <a:off x="311700" y="1265836"/>
            <a:ext cx="7793722" cy="3388700"/>
          </a:xfrm>
          <a:prstGeom prst="rect">
            <a:avLst/>
          </a:prstGeom>
          <a:noFill/>
          <a:ln>
            <a:noFill/>
          </a:ln>
        </p:spPr>
        <p:txBody>
          <a:bodyPr lIns="91425" tIns="91425" rIns="91425" bIns="91425" anchor="t" anchorCtr="0">
            <a:noAutofit/>
          </a:bodyPr>
          <a:lstStyle/>
          <a:p>
            <a:pPr marL="228600" lvl="0" rtl="0">
              <a:spcBef>
                <a:spcPts val="0"/>
              </a:spcBef>
            </a:pPr>
            <a:r>
              <a:rPr lang="en" sz="1800" dirty="0"/>
              <a:t>Introductions</a:t>
            </a:r>
          </a:p>
          <a:p>
            <a:pPr marL="228600" lvl="0" rtl="0">
              <a:spcBef>
                <a:spcPts val="0"/>
              </a:spcBef>
            </a:pPr>
            <a:endParaRPr lang="en" sz="1800" dirty="0"/>
          </a:p>
          <a:p>
            <a:pPr marL="228600"/>
            <a:r>
              <a:rPr lang="en" sz="1800" dirty="0"/>
              <a:t>Company SuprFanz – </a:t>
            </a:r>
            <a:r>
              <a:rPr lang="en-US" sz="1800" dirty="0"/>
              <a:t>our story</a:t>
            </a:r>
          </a:p>
          <a:p>
            <a:pPr marL="228600"/>
            <a:endParaRPr lang="en-US" sz="1800" dirty="0"/>
          </a:p>
          <a:p>
            <a:pPr marL="228600"/>
            <a:r>
              <a:rPr lang="en-US" sz="1800" dirty="0"/>
              <a:t>What we do </a:t>
            </a:r>
          </a:p>
          <a:p>
            <a:pPr marL="228600"/>
            <a:endParaRPr lang="en-US" sz="1800" dirty="0"/>
          </a:p>
          <a:p>
            <a:pPr marL="228600"/>
            <a:r>
              <a:rPr lang="en-US" sz="1800" dirty="0"/>
              <a:t>How data science can help our customers</a:t>
            </a:r>
          </a:p>
          <a:p>
            <a:pPr marL="228600"/>
            <a:endParaRPr lang="en-US" sz="1800" dirty="0"/>
          </a:p>
          <a:p>
            <a:pPr marL="228600"/>
            <a:r>
              <a:rPr lang="en-US" sz="1800" dirty="0"/>
              <a:t>Graph Algorithms and Examples</a:t>
            </a:r>
          </a:p>
          <a:p>
            <a:pPr marL="228600"/>
            <a:endParaRPr lang="en-US" sz="1800" dirty="0"/>
          </a:p>
          <a:p>
            <a:pPr marL="228600" lvl="0" rtl="0">
              <a:spcBef>
                <a:spcPts val="0"/>
              </a:spcBef>
            </a:pPr>
            <a:r>
              <a:rPr lang="en-US" sz="1800" dirty="0"/>
              <a:t>Next Steps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D36A59-8E36-4004-B57F-143B5964C5F9}"/>
              </a:ext>
            </a:extLst>
          </p:cNvPr>
          <p:cNvSpPr>
            <a:spLocks noGrp="1"/>
          </p:cNvSpPr>
          <p:nvPr>
            <p:ph type="title"/>
          </p:nvPr>
        </p:nvSpPr>
        <p:spPr/>
        <p:txBody>
          <a:bodyPr/>
          <a:lstStyle/>
          <a:p>
            <a:r>
              <a:rPr lang="en-CA" dirty="0"/>
              <a:t>Putting these concepts into Practice</a:t>
            </a:r>
          </a:p>
        </p:txBody>
      </p:sp>
    </p:spTree>
    <p:extLst>
      <p:ext uri="{BB962C8B-B14F-4D97-AF65-F5344CB8AC3E}">
        <p14:creationId xmlns:p14="http://schemas.microsoft.com/office/powerpoint/2010/main" val="27527529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30DD8-42F3-47E2-84E3-DF3B2EC499D3}"/>
              </a:ext>
            </a:extLst>
          </p:cNvPr>
          <p:cNvSpPr>
            <a:spLocks noGrp="1"/>
          </p:cNvSpPr>
          <p:nvPr>
            <p:ph type="title"/>
          </p:nvPr>
        </p:nvSpPr>
        <p:spPr>
          <a:xfrm>
            <a:off x="-433095" y="282201"/>
            <a:ext cx="8520600" cy="572700"/>
          </a:xfrm>
        </p:spPr>
        <p:txBody>
          <a:bodyPr/>
          <a:lstStyle/>
          <a:p>
            <a:r>
              <a:rPr lang="en-US" dirty="0"/>
              <a:t>                           Neo4j Community-Graph </a:t>
            </a:r>
          </a:p>
        </p:txBody>
      </p:sp>
      <p:graphicFrame>
        <p:nvGraphicFramePr>
          <p:cNvPr id="5" name="Diagram 4">
            <a:extLst>
              <a:ext uri="{FF2B5EF4-FFF2-40B4-BE49-F238E27FC236}">
                <a16:creationId xmlns:a16="http://schemas.microsoft.com/office/drawing/2014/main" id="{435019D6-02F0-497B-8C26-E05F0156B006}"/>
              </a:ext>
            </a:extLst>
          </p:cNvPr>
          <p:cNvGraphicFramePr/>
          <p:nvPr>
            <p:extLst/>
          </p:nvPr>
        </p:nvGraphicFramePr>
        <p:xfrm>
          <a:off x="2165554" y="1027113"/>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a:extLst>
              <a:ext uri="{FF2B5EF4-FFF2-40B4-BE49-F238E27FC236}">
                <a16:creationId xmlns:a16="http://schemas.microsoft.com/office/drawing/2014/main" id="{8BDBEB80-E234-43A3-8BC7-C66723CF1A8A}"/>
              </a:ext>
            </a:extLst>
          </p:cNvPr>
          <p:cNvSpPr txBox="1"/>
          <p:nvPr/>
        </p:nvSpPr>
        <p:spPr>
          <a:xfrm>
            <a:off x="189271" y="1141928"/>
            <a:ext cx="1762432" cy="738664"/>
          </a:xfrm>
          <a:prstGeom prst="rect">
            <a:avLst/>
          </a:prstGeom>
          <a:noFill/>
        </p:spPr>
        <p:txBody>
          <a:bodyPr wrap="square" rtlCol="0">
            <a:spAutoFit/>
          </a:bodyPr>
          <a:lstStyle/>
          <a:p>
            <a:r>
              <a:rPr lang="en-US" dirty="0"/>
              <a:t>Power view of your community in a single plan view.</a:t>
            </a:r>
          </a:p>
        </p:txBody>
      </p:sp>
      <p:sp>
        <p:nvSpPr>
          <p:cNvPr id="11" name="TextBox 10">
            <a:extLst>
              <a:ext uri="{FF2B5EF4-FFF2-40B4-BE49-F238E27FC236}">
                <a16:creationId xmlns:a16="http://schemas.microsoft.com/office/drawing/2014/main" id="{E4BB2B2B-FD7C-4946-9663-A9D60C5C5192}"/>
              </a:ext>
            </a:extLst>
          </p:cNvPr>
          <p:cNvSpPr txBox="1"/>
          <p:nvPr/>
        </p:nvSpPr>
        <p:spPr>
          <a:xfrm>
            <a:off x="189271" y="2167619"/>
            <a:ext cx="1762432" cy="2677656"/>
          </a:xfrm>
          <a:prstGeom prst="rect">
            <a:avLst/>
          </a:prstGeom>
          <a:noFill/>
        </p:spPr>
        <p:txBody>
          <a:bodyPr wrap="square" rtlCol="0">
            <a:spAutoFit/>
          </a:bodyPr>
          <a:lstStyle/>
          <a:p>
            <a:pPr marL="285750" indent="-285750">
              <a:buFont typeface="Arial" panose="020B0604020202020204" pitchFamily="34" charset="0"/>
              <a:buChar char="•"/>
            </a:pPr>
            <a:r>
              <a:rPr lang="en-US" dirty="0"/>
              <a:t>Keep track of a technical community in near real time.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Identify who are the community thought leaders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Identify technical key trends. </a:t>
            </a:r>
          </a:p>
        </p:txBody>
      </p:sp>
    </p:spTree>
    <p:extLst>
      <p:ext uri="{BB962C8B-B14F-4D97-AF65-F5344CB8AC3E}">
        <p14:creationId xmlns:p14="http://schemas.microsoft.com/office/powerpoint/2010/main" val="28929035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81918-FDED-439B-AFC5-EB45121C5F8F}"/>
              </a:ext>
            </a:extLst>
          </p:cNvPr>
          <p:cNvSpPr>
            <a:spLocks noGrp="1"/>
          </p:cNvSpPr>
          <p:nvPr>
            <p:ph type="title"/>
          </p:nvPr>
        </p:nvSpPr>
        <p:spPr>
          <a:xfrm>
            <a:off x="311700" y="251700"/>
            <a:ext cx="8520600" cy="572700"/>
          </a:xfrm>
        </p:spPr>
        <p:txBody>
          <a:bodyPr/>
          <a:lstStyle/>
          <a:p>
            <a:r>
              <a:rPr lang="en-US" dirty="0"/>
              <a:t>Community-Graph</a:t>
            </a:r>
          </a:p>
        </p:txBody>
      </p:sp>
      <p:sp>
        <p:nvSpPr>
          <p:cNvPr id="3" name="Text Placeholder 2">
            <a:extLst>
              <a:ext uri="{FF2B5EF4-FFF2-40B4-BE49-F238E27FC236}">
                <a16:creationId xmlns:a16="http://schemas.microsoft.com/office/drawing/2014/main" id="{3F806E81-82B8-48F8-B2A6-308B4EE70300}"/>
              </a:ext>
            </a:extLst>
          </p:cNvPr>
          <p:cNvSpPr>
            <a:spLocks noGrp="1"/>
          </p:cNvSpPr>
          <p:nvPr>
            <p:ph type="body" idx="1"/>
          </p:nvPr>
        </p:nvSpPr>
        <p:spPr>
          <a:xfrm>
            <a:off x="311700" y="1152475"/>
            <a:ext cx="8520600" cy="3416400"/>
          </a:xfrm>
        </p:spPr>
        <p:txBody>
          <a:bodyPr/>
          <a:lstStyle/>
          <a:p>
            <a:r>
              <a:rPr lang="en-US" dirty="0"/>
              <a:t> Provides live API feeds based on Filtered tags </a:t>
            </a:r>
          </a:p>
          <a:p>
            <a:r>
              <a:rPr lang="en-US" dirty="0"/>
              <a:t> We use Data Science to find out who is important in our Community</a:t>
            </a:r>
          </a:p>
          <a:p>
            <a:pPr>
              <a:buNone/>
            </a:pPr>
            <a:endParaRPr lang="en-US" dirty="0"/>
          </a:p>
          <a:p>
            <a:pPr>
              <a:buNone/>
            </a:pPr>
            <a:endParaRPr lang="en-US" dirty="0"/>
          </a:p>
          <a:p>
            <a:pPr>
              <a:buNone/>
            </a:pPr>
            <a:endParaRPr lang="en-US" dirty="0"/>
          </a:p>
        </p:txBody>
      </p:sp>
      <p:graphicFrame>
        <p:nvGraphicFramePr>
          <p:cNvPr id="5" name="Table 4">
            <a:extLst>
              <a:ext uri="{FF2B5EF4-FFF2-40B4-BE49-F238E27FC236}">
                <a16:creationId xmlns:a16="http://schemas.microsoft.com/office/drawing/2014/main" id="{F84F39F8-167D-4B11-8793-229008EF3561}"/>
              </a:ext>
            </a:extLst>
          </p:cNvPr>
          <p:cNvGraphicFramePr>
            <a:graphicFrameLocks noGrp="1"/>
          </p:cNvGraphicFramePr>
          <p:nvPr>
            <p:extLst>
              <p:ext uri="{D42A27DB-BD31-4B8C-83A1-F6EECF244321}">
                <p14:modId xmlns:p14="http://schemas.microsoft.com/office/powerpoint/2010/main" val="1970527945"/>
              </p:ext>
            </p:extLst>
          </p:nvPr>
        </p:nvGraphicFramePr>
        <p:xfrm>
          <a:off x="427678" y="2298994"/>
          <a:ext cx="8404624" cy="1941806"/>
        </p:xfrm>
        <a:graphic>
          <a:graphicData uri="http://schemas.openxmlformats.org/drawingml/2006/table">
            <a:tbl>
              <a:tblPr firstRow="1" bandRow="1">
                <a:tableStyleId>{5C22544A-7EE6-4342-B048-85BDC9FD1C3A}</a:tableStyleId>
              </a:tblPr>
              <a:tblGrid>
                <a:gridCol w="2101156">
                  <a:extLst>
                    <a:ext uri="{9D8B030D-6E8A-4147-A177-3AD203B41FA5}">
                      <a16:colId xmlns:a16="http://schemas.microsoft.com/office/drawing/2014/main" val="37672707"/>
                    </a:ext>
                  </a:extLst>
                </a:gridCol>
                <a:gridCol w="2101156">
                  <a:extLst>
                    <a:ext uri="{9D8B030D-6E8A-4147-A177-3AD203B41FA5}">
                      <a16:colId xmlns:a16="http://schemas.microsoft.com/office/drawing/2014/main" val="4110534111"/>
                    </a:ext>
                  </a:extLst>
                </a:gridCol>
                <a:gridCol w="2101156">
                  <a:extLst>
                    <a:ext uri="{9D8B030D-6E8A-4147-A177-3AD203B41FA5}">
                      <a16:colId xmlns:a16="http://schemas.microsoft.com/office/drawing/2014/main" val="1374768208"/>
                    </a:ext>
                  </a:extLst>
                </a:gridCol>
                <a:gridCol w="2101156">
                  <a:extLst>
                    <a:ext uri="{9D8B030D-6E8A-4147-A177-3AD203B41FA5}">
                      <a16:colId xmlns:a16="http://schemas.microsoft.com/office/drawing/2014/main" val="1600634202"/>
                    </a:ext>
                  </a:extLst>
                </a:gridCol>
              </a:tblGrid>
              <a:tr h="574820">
                <a:tc>
                  <a:txBody>
                    <a:bodyPr/>
                    <a:lstStyle/>
                    <a:p>
                      <a:r>
                        <a:rPr lang="en-US" sz="1600" dirty="0"/>
                        <a:t>Twitter </a:t>
                      </a:r>
                    </a:p>
                  </a:txBody>
                  <a:tcPr marL="104645" marR="104645" marT="52322" marB="52322"/>
                </a:tc>
                <a:tc>
                  <a:txBody>
                    <a:bodyPr/>
                    <a:lstStyle/>
                    <a:p>
                      <a:r>
                        <a:rPr lang="en-US" sz="1600" dirty="0" err="1"/>
                        <a:t>Github</a:t>
                      </a:r>
                      <a:endParaRPr lang="en-US" sz="1600" dirty="0"/>
                    </a:p>
                  </a:txBody>
                  <a:tcPr marL="104645" marR="104645" marT="52322" marB="52322"/>
                </a:tc>
                <a:tc>
                  <a:txBody>
                    <a:bodyPr/>
                    <a:lstStyle/>
                    <a:p>
                      <a:r>
                        <a:rPr lang="en-US" sz="1600" dirty="0"/>
                        <a:t>Stack Overflow</a:t>
                      </a:r>
                    </a:p>
                  </a:txBody>
                  <a:tcPr marL="104645" marR="104645" marT="52322" marB="52322"/>
                </a:tc>
                <a:tc>
                  <a:txBody>
                    <a:bodyPr/>
                    <a:lstStyle/>
                    <a:p>
                      <a:r>
                        <a:rPr lang="en-US" sz="1600" dirty="0"/>
                        <a:t>Meetup</a:t>
                      </a:r>
                    </a:p>
                  </a:txBody>
                  <a:tcPr marL="104645" marR="104645" marT="52322" marB="52322"/>
                </a:tc>
                <a:extLst>
                  <a:ext uri="{0D108BD9-81ED-4DB2-BD59-A6C34878D82A}">
                    <a16:rowId xmlns:a16="http://schemas.microsoft.com/office/drawing/2014/main" val="909087211"/>
                  </a:ext>
                </a:extLst>
              </a:tr>
              <a:tr h="424393">
                <a:tc>
                  <a:txBody>
                    <a:bodyPr/>
                    <a:lstStyle/>
                    <a:p>
                      <a:r>
                        <a:rPr lang="en-US" sz="1600" dirty="0"/>
                        <a:t>Users</a:t>
                      </a:r>
                    </a:p>
                  </a:txBody>
                  <a:tcPr marL="104645" marR="104645" marT="52322" marB="52322"/>
                </a:tc>
                <a:tc>
                  <a:txBody>
                    <a:bodyPr/>
                    <a:lstStyle/>
                    <a:p>
                      <a:r>
                        <a:rPr lang="en-US" sz="1600" dirty="0"/>
                        <a:t>Projects</a:t>
                      </a:r>
                    </a:p>
                  </a:txBody>
                  <a:tcPr marL="104645" marR="104645" marT="52322" marB="52322"/>
                </a:tc>
                <a:tc>
                  <a:txBody>
                    <a:bodyPr/>
                    <a:lstStyle/>
                    <a:p>
                      <a:r>
                        <a:rPr lang="en-US" sz="1600" dirty="0"/>
                        <a:t>Problem</a:t>
                      </a:r>
                    </a:p>
                  </a:txBody>
                  <a:tcPr marL="104645" marR="104645" marT="52322" marB="52322"/>
                </a:tc>
                <a:tc>
                  <a:txBody>
                    <a:bodyPr/>
                    <a:lstStyle/>
                    <a:p>
                      <a:r>
                        <a:rPr lang="en-US" sz="1600" dirty="0"/>
                        <a:t>Group</a:t>
                      </a:r>
                    </a:p>
                  </a:txBody>
                  <a:tcPr marL="104645" marR="104645" marT="52322" marB="52322"/>
                </a:tc>
                <a:extLst>
                  <a:ext uri="{0D108BD9-81ED-4DB2-BD59-A6C34878D82A}">
                    <a16:rowId xmlns:a16="http://schemas.microsoft.com/office/drawing/2014/main" val="3584385596"/>
                  </a:ext>
                </a:extLst>
              </a:tr>
              <a:tr h="424393">
                <a:tc>
                  <a:txBody>
                    <a:bodyPr/>
                    <a:lstStyle/>
                    <a:p>
                      <a:r>
                        <a:rPr lang="en-US" sz="1600" dirty="0"/>
                        <a:t>Tweets </a:t>
                      </a:r>
                    </a:p>
                  </a:txBody>
                  <a:tcPr marL="104645" marR="104645" marT="52322" marB="52322"/>
                </a:tc>
                <a:tc>
                  <a:txBody>
                    <a:bodyPr/>
                    <a:lstStyle/>
                    <a:p>
                      <a:r>
                        <a:rPr lang="en-US" sz="1600" dirty="0"/>
                        <a:t>Owners</a:t>
                      </a:r>
                    </a:p>
                  </a:txBody>
                  <a:tcPr marL="104645" marR="104645" marT="52322" marB="52322"/>
                </a:tc>
                <a:tc>
                  <a:txBody>
                    <a:bodyPr/>
                    <a:lstStyle/>
                    <a:p>
                      <a:r>
                        <a:rPr lang="en-US" sz="1600" dirty="0"/>
                        <a:t>Questions</a:t>
                      </a:r>
                    </a:p>
                  </a:txBody>
                  <a:tcPr marL="104645" marR="104645" marT="52322" marB="52322"/>
                </a:tc>
                <a:tc>
                  <a:txBody>
                    <a:bodyPr/>
                    <a:lstStyle/>
                    <a:p>
                      <a:r>
                        <a:rPr lang="en-US" sz="1600" dirty="0"/>
                        <a:t>Events</a:t>
                      </a:r>
                    </a:p>
                  </a:txBody>
                  <a:tcPr marL="104645" marR="104645" marT="52322" marB="52322"/>
                </a:tc>
                <a:extLst>
                  <a:ext uri="{0D108BD9-81ED-4DB2-BD59-A6C34878D82A}">
                    <a16:rowId xmlns:a16="http://schemas.microsoft.com/office/drawing/2014/main" val="298983114"/>
                  </a:ext>
                </a:extLst>
              </a:tr>
              <a:tr h="518200">
                <a:tc>
                  <a:txBody>
                    <a:bodyPr/>
                    <a:lstStyle/>
                    <a:p>
                      <a:r>
                        <a:rPr lang="en-US" sz="1600" dirty="0"/>
                        <a:t>Retweets</a:t>
                      </a:r>
                    </a:p>
                  </a:txBody>
                  <a:tcPr marL="104645" marR="104645" marT="52322" marB="52322"/>
                </a:tc>
                <a:tc>
                  <a:txBody>
                    <a:bodyPr/>
                    <a:lstStyle/>
                    <a:p>
                      <a:r>
                        <a:rPr lang="en-US" sz="1600" dirty="0"/>
                        <a:t>Repositories</a:t>
                      </a:r>
                    </a:p>
                  </a:txBody>
                  <a:tcPr marL="104645" marR="104645" marT="52322" marB="52322"/>
                </a:tc>
                <a:tc>
                  <a:txBody>
                    <a:bodyPr/>
                    <a:lstStyle/>
                    <a:p>
                      <a:r>
                        <a:rPr lang="en-US" sz="1600" dirty="0"/>
                        <a:t>Answers</a:t>
                      </a:r>
                    </a:p>
                  </a:txBody>
                  <a:tcPr marL="104645" marR="104645" marT="52322" marB="52322"/>
                </a:tc>
                <a:tc>
                  <a:txBody>
                    <a:bodyPr/>
                    <a:lstStyle/>
                    <a:p>
                      <a:r>
                        <a:rPr lang="en-US" sz="1600" dirty="0"/>
                        <a:t>Attendees*</a:t>
                      </a:r>
                    </a:p>
                  </a:txBody>
                  <a:tcPr marL="104645" marR="104645" marT="52322" marB="52322"/>
                </a:tc>
                <a:extLst>
                  <a:ext uri="{0D108BD9-81ED-4DB2-BD59-A6C34878D82A}">
                    <a16:rowId xmlns:a16="http://schemas.microsoft.com/office/drawing/2014/main" val="720321880"/>
                  </a:ext>
                </a:extLst>
              </a:tr>
            </a:tbl>
          </a:graphicData>
        </a:graphic>
      </p:graphicFrame>
      <p:sp>
        <p:nvSpPr>
          <p:cNvPr id="4" name="Rectangle 3">
            <a:extLst>
              <a:ext uri="{FF2B5EF4-FFF2-40B4-BE49-F238E27FC236}">
                <a16:creationId xmlns:a16="http://schemas.microsoft.com/office/drawing/2014/main" id="{E2657084-140E-40BE-941F-ADE277355F2C}"/>
              </a:ext>
            </a:extLst>
          </p:cNvPr>
          <p:cNvSpPr/>
          <p:nvPr/>
        </p:nvSpPr>
        <p:spPr>
          <a:xfrm>
            <a:off x="326098" y="4425135"/>
            <a:ext cx="3852337" cy="369332"/>
          </a:xfrm>
          <a:prstGeom prst="rect">
            <a:avLst/>
          </a:prstGeom>
        </p:spPr>
        <p:txBody>
          <a:bodyPr wrap="none">
            <a:spAutoFit/>
          </a:bodyPr>
          <a:lstStyle/>
          <a:p>
            <a:r>
              <a:rPr lang="en-CA" sz="1800" dirty="0">
                <a:hlinkClick r:id="rId3"/>
              </a:rPr>
              <a:t>https://github.com/community-graph</a:t>
            </a:r>
            <a:endParaRPr lang="en-CA" sz="1800" dirty="0"/>
          </a:p>
        </p:txBody>
      </p:sp>
    </p:spTree>
    <p:extLst>
      <p:ext uri="{BB962C8B-B14F-4D97-AF65-F5344CB8AC3E}">
        <p14:creationId xmlns:p14="http://schemas.microsoft.com/office/powerpoint/2010/main" val="18649260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21F04D1-D14D-4AD2-9E6D-9D7D3629CB7F}"/>
              </a:ext>
            </a:extLst>
          </p:cNvPr>
          <p:cNvSpPr/>
          <p:nvPr/>
        </p:nvSpPr>
        <p:spPr>
          <a:xfrm>
            <a:off x="0" y="622916"/>
            <a:ext cx="9144000" cy="5074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2A3169F7-6253-40FB-B2AB-943B6422EE78}"/>
              </a:ext>
            </a:extLst>
          </p:cNvPr>
          <p:cNvSpPr>
            <a:spLocks noGrp="1"/>
          </p:cNvSpPr>
          <p:nvPr>
            <p:ph type="title"/>
          </p:nvPr>
        </p:nvSpPr>
        <p:spPr>
          <a:xfrm>
            <a:off x="311700" y="0"/>
            <a:ext cx="8520600" cy="862276"/>
          </a:xfrm>
        </p:spPr>
        <p:txBody>
          <a:bodyPr/>
          <a:lstStyle/>
          <a:p>
            <a:pPr algn="ctr"/>
            <a:r>
              <a:rPr lang="en-CA" dirty="0"/>
              <a:t>Community-Graph Data Model</a:t>
            </a:r>
          </a:p>
        </p:txBody>
      </p:sp>
      <p:pic>
        <p:nvPicPr>
          <p:cNvPr id="6" name="Picture 5">
            <a:extLst>
              <a:ext uri="{FF2B5EF4-FFF2-40B4-BE49-F238E27FC236}">
                <a16:creationId xmlns:a16="http://schemas.microsoft.com/office/drawing/2014/main" id="{24104200-BA43-437E-BA1C-9E7B5395682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33308" y="637316"/>
            <a:ext cx="7477384" cy="4417084"/>
          </a:xfrm>
          <a:prstGeom prst="rect">
            <a:avLst/>
          </a:prstGeom>
        </p:spPr>
      </p:pic>
    </p:spTree>
    <p:extLst>
      <p:ext uri="{BB962C8B-B14F-4D97-AF65-F5344CB8AC3E}">
        <p14:creationId xmlns:p14="http://schemas.microsoft.com/office/powerpoint/2010/main" val="4838093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819BB-A36D-4424-8772-F765D20CBA0E}"/>
              </a:ext>
            </a:extLst>
          </p:cNvPr>
          <p:cNvSpPr>
            <a:spLocks noGrp="1"/>
          </p:cNvSpPr>
          <p:nvPr>
            <p:ph type="title"/>
          </p:nvPr>
        </p:nvSpPr>
        <p:spPr>
          <a:xfrm>
            <a:off x="311700" y="273465"/>
            <a:ext cx="8520600" cy="572700"/>
          </a:xfrm>
        </p:spPr>
        <p:txBody>
          <a:bodyPr/>
          <a:lstStyle/>
          <a:p>
            <a:r>
              <a:rPr lang="en-US" dirty="0"/>
              <a:t>Graph Algorithms Plugin for Neo4j</a:t>
            </a:r>
          </a:p>
        </p:txBody>
      </p:sp>
      <p:sp>
        <p:nvSpPr>
          <p:cNvPr id="3" name="Text Placeholder 2">
            <a:extLst>
              <a:ext uri="{FF2B5EF4-FFF2-40B4-BE49-F238E27FC236}">
                <a16:creationId xmlns:a16="http://schemas.microsoft.com/office/drawing/2014/main" id="{7AD52F2E-8D5E-4E88-8EC1-3CA6358ACC20}"/>
              </a:ext>
            </a:extLst>
          </p:cNvPr>
          <p:cNvSpPr>
            <a:spLocks noGrp="1"/>
          </p:cNvSpPr>
          <p:nvPr>
            <p:ph type="body" idx="1"/>
          </p:nvPr>
        </p:nvSpPr>
        <p:spPr/>
        <p:txBody>
          <a:bodyPr/>
          <a:lstStyle/>
          <a:p>
            <a:pPr>
              <a:buNone/>
            </a:pPr>
            <a:endParaRPr lang="en-US" dirty="0"/>
          </a:p>
          <a:p>
            <a:pPr>
              <a:buNone/>
            </a:pPr>
            <a:endParaRPr lang="en-US" dirty="0"/>
          </a:p>
          <a:p>
            <a:pPr>
              <a:buNone/>
            </a:pPr>
            <a:endParaRPr lang="en-US" dirty="0"/>
          </a:p>
        </p:txBody>
      </p:sp>
      <p:sp>
        <p:nvSpPr>
          <p:cNvPr id="8" name="Rectangle 4">
            <a:extLst>
              <a:ext uri="{FF2B5EF4-FFF2-40B4-BE49-F238E27FC236}">
                <a16:creationId xmlns:a16="http://schemas.microsoft.com/office/drawing/2014/main" id="{33B29585-7F3F-4540-9452-D671BB465A4A}"/>
              </a:ext>
            </a:extLst>
          </p:cNvPr>
          <p:cNvSpPr>
            <a:spLocks noChangeArrowheads="1"/>
          </p:cNvSpPr>
          <p:nvPr/>
        </p:nvSpPr>
        <p:spPr bwMode="auto">
          <a:xfrm>
            <a:off x="311700" y="1428210"/>
            <a:ext cx="2700000" cy="2331983"/>
          </a:xfrm>
          <a:prstGeom prst="rect">
            <a:avLst/>
          </a:prstGeom>
          <a:solidFill>
            <a:srgbClr val="F8F8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000" tIns="47610" rIns="0" bIns="15870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dirty="0">
                <a:ln>
                  <a:noFill/>
                </a:ln>
                <a:solidFill>
                  <a:srgbClr val="0F5788"/>
                </a:solidFill>
                <a:effectLst/>
                <a:latin typeface="Open Sans"/>
              </a:rPr>
              <a:t>Centralities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0333A"/>
                </a:solidFill>
                <a:effectLst/>
                <a:latin typeface="inherit"/>
              </a:rPr>
              <a:t>These algorithms determine the importance of distinct nodes in a network.</a:t>
            </a:r>
            <a:br>
              <a:rPr kumimoji="0" lang="en-US" altLang="en-US" sz="1200" b="0" i="0" u="none" strike="noStrike" cap="none" normalizeH="0" baseline="0" dirty="0">
                <a:ln>
                  <a:noFill/>
                </a:ln>
                <a:solidFill>
                  <a:srgbClr val="30333A"/>
                </a:solidFill>
                <a:effectLst/>
                <a:latin typeface="inherit"/>
              </a:rPr>
            </a:br>
            <a:endParaRPr kumimoji="0" lang="en-US" altLang="en-US"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a:ln>
                  <a:noFill/>
                </a:ln>
                <a:solidFill>
                  <a:srgbClr val="30333A"/>
                </a:solidFill>
                <a:effectLst/>
                <a:latin typeface="inherit"/>
              </a:rPr>
              <a:t>Page Rank (</a:t>
            </a:r>
            <a:r>
              <a:rPr kumimoji="0" lang="en-US" altLang="en-US" sz="1000" b="1" i="0" u="none" strike="noStrike" cap="none" normalizeH="0" baseline="0" dirty="0" err="1">
                <a:ln>
                  <a:noFill/>
                </a:ln>
                <a:solidFill>
                  <a:srgbClr val="000000"/>
                </a:solidFill>
                <a:effectLst/>
                <a:latin typeface="letter-gothic-std"/>
              </a:rPr>
              <a:t>algo.pageRank</a:t>
            </a:r>
            <a:r>
              <a:rPr kumimoji="0" lang="en-US" altLang="en-US" sz="1200" b="0" i="0" u="none" strike="noStrike" cap="none" normalizeH="0" baseline="0" dirty="0">
                <a:ln>
                  <a:noFill/>
                </a:ln>
                <a:solidFill>
                  <a:srgbClr val="30333A"/>
                </a:solidFill>
                <a:effectLst/>
                <a:latin typeface="inherit"/>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a:ln>
                  <a:noFill/>
                </a:ln>
                <a:solidFill>
                  <a:srgbClr val="30333A"/>
                </a:solidFill>
                <a:effectLst/>
                <a:latin typeface="inherit"/>
              </a:rPr>
              <a:t>Betweenness Centrality (</a:t>
            </a:r>
            <a:r>
              <a:rPr kumimoji="0" lang="en-US" altLang="en-US" sz="1000" b="1" i="0" u="none" strike="noStrike" cap="none" normalizeH="0" baseline="0" dirty="0" err="1">
                <a:ln>
                  <a:noFill/>
                </a:ln>
                <a:solidFill>
                  <a:srgbClr val="000000"/>
                </a:solidFill>
                <a:effectLst/>
                <a:latin typeface="letter-gothic-std"/>
              </a:rPr>
              <a:t>algo.betweenness</a:t>
            </a:r>
            <a:r>
              <a:rPr kumimoji="0" lang="en-US" altLang="en-US" sz="1200" b="0" i="0" u="none" strike="noStrike" cap="none" normalizeH="0" baseline="0" dirty="0">
                <a:ln>
                  <a:noFill/>
                </a:ln>
                <a:solidFill>
                  <a:srgbClr val="30333A"/>
                </a:solidFill>
                <a:effectLst/>
                <a:latin typeface="inherit"/>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a:ln>
                  <a:noFill/>
                </a:ln>
                <a:solidFill>
                  <a:srgbClr val="30333A"/>
                </a:solidFill>
                <a:effectLst/>
                <a:latin typeface="inherit"/>
              </a:rPr>
              <a:t>Closeness Centrality (</a:t>
            </a:r>
            <a:r>
              <a:rPr kumimoji="0" lang="en-US" altLang="en-US" sz="1000" b="1" i="0" u="none" strike="noStrike" cap="none" normalizeH="0" baseline="0" dirty="0" err="1">
                <a:ln>
                  <a:noFill/>
                </a:ln>
                <a:solidFill>
                  <a:srgbClr val="000000"/>
                </a:solidFill>
                <a:effectLst/>
                <a:latin typeface="letter-gothic-std"/>
              </a:rPr>
              <a:t>algo.closeness</a:t>
            </a:r>
            <a:r>
              <a:rPr kumimoji="0" lang="en-US" altLang="en-US" sz="1200" b="0" i="0" u="none" strike="noStrike" cap="none" normalizeH="0" baseline="0" dirty="0">
                <a:ln>
                  <a:noFill/>
                </a:ln>
                <a:solidFill>
                  <a:srgbClr val="30333A"/>
                </a:solidFill>
                <a:effectLst/>
                <a:latin typeface="inherit"/>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a:ln>
                  <a:noFill/>
                </a:ln>
                <a:solidFill>
                  <a:srgbClr val="30333A"/>
                </a:solidFill>
                <a:effectLst/>
                <a:latin typeface="inherit"/>
              </a:rPr>
              <a:t>Harmonic Centrality (</a:t>
            </a:r>
            <a:r>
              <a:rPr kumimoji="0" lang="en-US" altLang="en-US" sz="1000" b="1" i="0" u="none" strike="noStrike" cap="none" normalizeH="0" baseline="0" dirty="0" err="1">
                <a:ln>
                  <a:noFill/>
                </a:ln>
                <a:solidFill>
                  <a:srgbClr val="000000"/>
                </a:solidFill>
                <a:effectLst/>
                <a:latin typeface="letter-gothic-std"/>
              </a:rPr>
              <a:t>algo.harmonic</a:t>
            </a:r>
            <a:r>
              <a:rPr kumimoji="0" lang="en-US" altLang="en-US" sz="1200" b="0" i="0" u="none" strike="noStrike" cap="none" normalizeH="0" baseline="0" dirty="0">
                <a:ln>
                  <a:noFill/>
                </a:ln>
                <a:solidFill>
                  <a:srgbClr val="30333A"/>
                </a:solidFill>
                <a:effectLst/>
                <a:latin typeface="inherit"/>
              </a:rPr>
              <a:t>)</a:t>
            </a:r>
          </a:p>
        </p:txBody>
      </p:sp>
      <p:sp>
        <p:nvSpPr>
          <p:cNvPr id="5" name="Rectangle 1">
            <a:extLst>
              <a:ext uri="{FF2B5EF4-FFF2-40B4-BE49-F238E27FC236}">
                <a16:creationId xmlns:a16="http://schemas.microsoft.com/office/drawing/2014/main" id="{FF51E4A7-1254-4DC7-A072-EB9638589F13}"/>
              </a:ext>
            </a:extLst>
          </p:cNvPr>
          <p:cNvSpPr txBox="1">
            <a:spLocks noChangeArrowheads="1"/>
          </p:cNvSpPr>
          <p:nvPr/>
        </p:nvSpPr>
        <p:spPr bwMode="auto">
          <a:xfrm>
            <a:off x="3222000" y="1428210"/>
            <a:ext cx="2700000" cy="3332257"/>
          </a:xfrm>
          <a:prstGeom prst="rect">
            <a:avLst/>
          </a:prstGeom>
          <a:solidFill>
            <a:srgbClr val="F8F8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000" tIns="47610" rIns="0" bIns="158700" numCol="1" anchor="ctr" anchorCtr="0" compatLnSpc="1">
            <a:prstTxWarp prst="textNoShape">
              <a:avLst/>
            </a:prstTxWarp>
            <a:spAutoFit/>
          </a:bodyPr>
          <a:lstStyle>
            <a:defPPr marR="0" lvl="0" algn="l" rtl="0">
              <a:lnSpc>
                <a:spcPct val="100000"/>
              </a:lnSpc>
              <a:spcBef>
                <a:spcPts val="0"/>
              </a:spcBef>
              <a:spcAft>
                <a:spcPts val="0"/>
              </a:spcAft>
            </a:defPPr>
            <a:lvl1pPr marR="0" lvl="0" algn="l" rtl="0" eaLnBrk="0" fontAlgn="base" hangingPunct="0">
              <a:lnSpc>
                <a:spcPct val="115000"/>
              </a:lnSpc>
              <a:spcBef>
                <a:spcPct val="0"/>
              </a:spcBef>
              <a:spcAft>
                <a:spcPct val="0"/>
              </a:spcAft>
              <a:buClr>
                <a:schemeClr val="dk2"/>
              </a:buClr>
              <a:buSzPct val="100000"/>
              <a:buChar char="●"/>
              <a:defRPr sz="1800" b="0" i="0" u="none" strike="noStrike" cap="none">
                <a:solidFill>
                  <a:schemeClr val="tx1"/>
                </a:solidFill>
                <a:latin typeface="Arial" panose="020B0604020202020204" pitchFamily="34" charset="0"/>
                <a:ea typeface="Arial"/>
                <a:cs typeface="Arial"/>
                <a:sym typeface="Arial"/>
              </a:defRPr>
            </a:lvl1pPr>
            <a:lvl2pPr marL="457200" marR="0" lvl="1" algn="l" rtl="0" eaLnBrk="0" fontAlgn="base" hangingPunct="0">
              <a:lnSpc>
                <a:spcPct val="115000"/>
              </a:lnSpc>
              <a:spcBef>
                <a:spcPct val="0"/>
              </a:spcBef>
              <a:spcAft>
                <a:spcPct val="0"/>
              </a:spcAft>
              <a:buClr>
                <a:schemeClr val="dk2"/>
              </a:buClr>
              <a:buChar char="○"/>
              <a:defRPr sz="1400" b="0" i="0" u="none" strike="noStrike" cap="none">
                <a:solidFill>
                  <a:schemeClr val="tx1"/>
                </a:solidFill>
                <a:latin typeface="Arial" panose="020B0604020202020204" pitchFamily="34" charset="0"/>
                <a:ea typeface="Arial"/>
                <a:cs typeface="Arial"/>
                <a:sym typeface="Arial"/>
              </a:defRPr>
            </a:lvl2pPr>
            <a:lvl3pPr marL="914400" marR="0" lvl="2" algn="l" rtl="0" eaLnBrk="0" fontAlgn="base" hangingPunct="0">
              <a:lnSpc>
                <a:spcPct val="115000"/>
              </a:lnSpc>
              <a:spcBef>
                <a:spcPct val="0"/>
              </a:spcBef>
              <a:spcAft>
                <a:spcPct val="0"/>
              </a:spcAft>
              <a:buClr>
                <a:schemeClr val="dk2"/>
              </a:buClr>
              <a:buChar char="■"/>
              <a:defRPr sz="1400" b="0" i="0" u="none" strike="noStrike" cap="none">
                <a:solidFill>
                  <a:schemeClr val="tx1"/>
                </a:solidFill>
                <a:latin typeface="Arial" panose="020B0604020202020204" pitchFamily="34" charset="0"/>
                <a:ea typeface="Arial"/>
                <a:cs typeface="Arial"/>
                <a:sym typeface="Arial"/>
              </a:defRPr>
            </a:lvl3pPr>
            <a:lvl4pPr marL="1371600" marR="0" lvl="3" algn="l" rtl="0" eaLnBrk="0" fontAlgn="base" hangingPunct="0">
              <a:lnSpc>
                <a:spcPct val="115000"/>
              </a:lnSpc>
              <a:spcBef>
                <a:spcPct val="0"/>
              </a:spcBef>
              <a:spcAft>
                <a:spcPct val="0"/>
              </a:spcAft>
              <a:buClr>
                <a:schemeClr val="dk2"/>
              </a:buClr>
              <a:buChar char="●"/>
              <a:defRPr sz="1400" b="0" i="0" u="none" strike="noStrike" cap="none">
                <a:solidFill>
                  <a:schemeClr val="tx1"/>
                </a:solidFill>
                <a:latin typeface="Arial" panose="020B0604020202020204" pitchFamily="34" charset="0"/>
                <a:ea typeface="Arial"/>
                <a:cs typeface="Arial"/>
                <a:sym typeface="Arial"/>
              </a:defRPr>
            </a:lvl4pPr>
            <a:lvl5pPr marL="1828800" marR="0" lvl="4" algn="l" rtl="0" eaLnBrk="0" fontAlgn="base" hangingPunct="0">
              <a:lnSpc>
                <a:spcPct val="115000"/>
              </a:lnSpc>
              <a:spcBef>
                <a:spcPct val="0"/>
              </a:spcBef>
              <a:spcAft>
                <a:spcPct val="0"/>
              </a:spcAft>
              <a:buClr>
                <a:schemeClr val="dk2"/>
              </a:buClr>
              <a:buChar char="○"/>
              <a:defRPr sz="1400" b="0" i="0" u="none" strike="noStrike" cap="none">
                <a:solidFill>
                  <a:schemeClr val="tx1"/>
                </a:solidFill>
                <a:latin typeface="Arial" panose="020B0604020202020204" pitchFamily="34" charset="0"/>
                <a:ea typeface="Arial"/>
                <a:cs typeface="Arial"/>
                <a:sym typeface="Arial"/>
              </a:defRPr>
            </a:lvl5pPr>
            <a:lvl6pPr marL="2286000" marR="0" lvl="5" algn="l" rtl="0" eaLnBrk="0" fontAlgn="base" hangingPunct="0">
              <a:lnSpc>
                <a:spcPct val="115000"/>
              </a:lnSpc>
              <a:spcBef>
                <a:spcPct val="0"/>
              </a:spcBef>
              <a:spcAft>
                <a:spcPct val="0"/>
              </a:spcAft>
              <a:buClr>
                <a:schemeClr val="dk2"/>
              </a:buClr>
              <a:buChar char="■"/>
              <a:defRPr sz="1400" b="0" i="0" u="none" strike="noStrike" cap="none">
                <a:solidFill>
                  <a:schemeClr val="tx1"/>
                </a:solidFill>
                <a:latin typeface="Arial" panose="020B0604020202020204" pitchFamily="34" charset="0"/>
                <a:ea typeface="Arial"/>
                <a:cs typeface="Arial"/>
                <a:sym typeface="Arial"/>
              </a:defRPr>
            </a:lvl6pPr>
            <a:lvl7pPr marL="2743200" marR="0" lvl="6" algn="l" rtl="0" eaLnBrk="0" fontAlgn="base" hangingPunct="0">
              <a:lnSpc>
                <a:spcPct val="115000"/>
              </a:lnSpc>
              <a:spcBef>
                <a:spcPct val="0"/>
              </a:spcBef>
              <a:spcAft>
                <a:spcPct val="0"/>
              </a:spcAft>
              <a:buClr>
                <a:schemeClr val="dk2"/>
              </a:buClr>
              <a:buChar char="●"/>
              <a:defRPr sz="1400" b="0" i="0" u="none" strike="noStrike" cap="none">
                <a:solidFill>
                  <a:schemeClr val="tx1"/>
                </a:solidFill>
                <a:latin typeface="Arial" panose="020B0604020202020204" pitchFamily="34" charset="0"/>
                <a:ea typeface="Arial"/>
                <a:cs typeface="Arial"/>
                <a:sym typeface="Arial"/>
              </a:defRPr>
            </a:lvl7pPr>
            <a:lvl8pPr marL="3200400" marR="0" lvl="7" algn="l" rtl="0" eaLnBrk="0" fontAlgn="base" hangingPunct="0">
              <a:lnSpc>
                <a:spcPct val="115000"/>
              </a:lnSpc>
              <a:spcBef>
                <a:spcPct val="0"/>
              </a:spcBef>
              <a:spcAft>
                <a:spcPct val="0"/>
              </a:spcAft>
              <a:buClr>
                <a:schemeClr val="dk2"/>
              </a:buClr>
              <a:buChar char="○"/>
              <a:defRPr sz="1400" b="0" i="0" u="none" strike="noStrike" cap="none">
                <a:solidFill>
                  <a:schemeClr val="tx1"/>
                </a:solidFill>
                <a:latin typeface="Arial" panose="020B0604020202020204" pitchFamily="34" charset="0"/>
                <a:ea typeface="Arial"/>
                <a:cs typeface="Arial"/>
                <a:sym typeface="Arial"/>
              </a:defRPr>
            </a:lvl8pPr>
            <a:lvl9pPr marL="3657600" marR="0" lvl="8" algn="l" rtl="0" eaLnBrk="0" fontAlgn="base" hangingPunct="0">
              <a:lnSpc>
                <a:spcPct val="115000"/>
              </a:lnSpc>
              <a:spcBef>
                <a:spcPct val="0"/>
              </a:spcBef>
              <a:spcAft>
                <a:spcPct val="0"/>
              </a:spcAft>
              <a:buClr>
                <a:schemeClr val="dk2"/>
              </a:buClr>
              <a:buChar char="■"/>
              <a:defRPr sz="1400" b="0" i="0" u="none" strike="noStrike" cap="none">
                <a:solidFill>
                  <a:schemeClr val="tx1"/>
                </a:solidFill>
                <a:latin typeface="Arial" panose="020B0604020202020204" pitchFamily="34" charset="0"/>
                <a:ea typeface="Arial"/>
                <a:cs typeface="Arial"/>
                <a:sym typeface="Arial"/>
              </a:defRPr>
            </a:lvl9pPr>
          </a:lstStyle>
          <a:p>
            <a:pPr>
              <a:lnSpc>
                <a:spcPts val="3900"/>
              </a:lnSpc>
              <a:buClrTx/>
              <a:buSzTx/>
              <a:buFontTx/>
              <a:buNone/>
            </a:pPr>
            <a:r>
              <a:rPr lang="en-US" altLang="en-US" sz="3600" dirty="0">
                <a:solidFill>
                  <a:srgbClr val="0F5788"/>
                </a:solidFill>
                <a:latin typeface="Open Sans"/>
              </a:rPr>
              <a:t>Community </a:t>
            </a:r>
            <a:br>
              <a:rPr lang="en-US" altLang="en-US" sz="3600" dirty="0">
                <a:solidFill>
                  <a:srgbClr val="0F5788"/>
                </a:solidFill>
                <a:latin typeface="Open Sans"/>
              </a:rPr>
            </a:br>
            <a:r>
              <a:rPr lang="en-US" altLang="en-US" sz="3600" dirty="0">
                <a:solidFill>
                  <a:srgbClr val="0F5788"/>
                </a:solidFill>
                <a:latin typeface="Open Sans"/>
              </a:rPr>
              <a:t>Detection</a:t>
            </a:r>
          </a:p>
          <a:p>
            <a:pPr>
              <a:lnSpc>
                <a:spcPct val="100000"/>
              </a:lnSpc>
              <a:buClrTx/>
              <a:buSzTx/>
              <a:buFontTx/>
              <a:buNone/>
            </a:pPr>
            <a:r>
              <a:rPr lang="en-US" altLang="en-US" sz="1200" dirty="0">
                <a:solidFill>
                  <a:srgbClr val="30333A"/>
                </a:solidFill>
                <a:latin typeface="inherit"/>
              </a:rPr>
              <a:t>These algorithms evaluate how a group is clustered or partitioned, as well as its tendency to strengthen or break apart.</a:t>
            </a:r>
            <a:br>
              <a:rPr lang="en-US" altLang="en-US" sz="1200" dirty="0">
                <a:solidFill>
                  <a:srgbClr val="30333A"/>
                </a:solidFill>
                <a:latin typeface="inherit"/>
              </a:rPr>
            </a:br>
            <a:endParaRPr lang="en-US" altLang="en-US" sz="600" dirty="0"/>
          </a:p>
          <a:p>
            <a:pPr>
              <a:lnSpc>
                <a:spcPct val="100000"/>
              </a:lnSpc>
              <a:buClrTx/>
              <a:buSzTx/>
              <a:buFontTx/>
              <a:buChar char="•"/>
            </a:pPr>
            <a:r>
              <a:rPr lang="en-US" altLang="en-US" sz="1200" dirty="0">
                <a:solidFill>
                  <a:srgbClr val="30333A"/>
                </a:solidFill>
                <a:latin typeface="inherit"/>
              </a:rPr>
              <a:t>Louvain (</a:t>
            </a:r>
            <a:r>
              <a:rPr lang="en-US" altLang="en-US" sz="1000" b="1" dirty="0" err="1">
                <a:solidFill>
                  <a:srgbClr val="000000"/>
                </a:solidFill>
                <a:latin typeface="letter-gothic-std"/>
              </a:rPr>
              <a:t>algo.louvain</a:t>
            </a:r>
            <a:r>
              <a:rPr lang="en-US" altLang="en-US" sz="1200" dirty="0">
                <a:solidFill>
                  <a:srgbClr val="30333A"/>
                </a:solidFill>
                <a:latin typeface="inherit"/>
              </a:rPr>
              <a:t>)</a:t>
            </a:r>
          </a:p>
          <a:p>
            <a:pPr>
              <a:lnSpc>
                <a:spcPct val="100000"/>
              </a:lnSpc>
              <a:buClrTx/>
              <a:buSzTx/>
              <a:buFontTx/>
              <a:buChar char="•"/>
            </a:pPr>
            <a:r>
              <a:rPr lang="en-US" altLang="en-US" sz="1200" dirty="0">
                <a:solidFill>
                  <a:srgbClr val="30333A"/>
                </a:solidFill>
                <a:latin typeface="inherit"/>
              </a:rPr>
              <a:t>Label Propagation (</a:t>
            </a:r>
            <a:r>
              <a:rPr lang="en-US" altLang="en-US" sz="1000" b="1" dirty="0" err="1">
                <a:solidFill>
                  <a:srgbClr val="000000"/>
                </a:solidFill>
                <a:latin typeface="letter-gothic-std"/>
              </a:rPr>
              <a:t>algo.labelPropagation</a:t>
            </a:r>
            <a:r>
              <a:rPr lang="en-US" altLang="en-US" sz="1200" dirty="0">
                <a:solidFill>
                  <a:srgbClr val="30333A"/>
                </a:solidFill>
                <a:latin typeface="inherit"/>
              </a:rPr>
              <a:t>)</a:t>
            </a:r>
          </a:p>
          <a:p>
            <a:pPr>
              <a:lnSpc>
                <a:spcPct val="100000"/>
              </a:lnSpc>
              <a:buClrTx/>
              <a:buSzTx/>
              <a:buFontTx/>
              <a:buChar char="•"/>
            </a:pPr>
            <a:r>
              <a:rPr lang="en-US" altLang="en-US" sz="1200" dirty="0">
                <a:solidFill>
                  <a:srgbClr val="30333A"/>
                </a:solidFill>
                <a:latin typeface="inherit"/>
              </a:rPr>
              <a:t>(Weakly) Connected Components (</a:t>
            </a:r>
            <a:r>
              <a:rPr lang="en-US" altLang="en-US" sz="1000" b="1" dirty="0" err="1">
                <a:solidFill>
                  <a:srgbClr val="000000"/>
                </a:solidFill>
                <a:latin typeface="letter-gothic-std"/>
              </a:rPr>
              <a:t>algo.unionFind</a:t>
            </a:r>
            <a:r>
              <a:rPr lang="en-US" altLang="en-US" sz="1200" dirty="0">
                <a:solidFill>
                  <a:srgbClr val="30333A"/>
                </a:solidFill>
                <a:latin typeface="inherit"/>
              </a:rPr>
              <a:t>)</a:t>
            </a:r>
          </a:p>
          <a:p>
            <a:pPr>
              <a:lnSpc>
                <a:spcPct val="100000"/>
              </a:lnSpc>
              <a:buClrTx/>
              <a:buSzTx/>
              <a:buFontTx/>
              <a:buChar char="•"/>
            </a:pPr>
            <a:r>
              <a:rPr lang="en-US" altLang="en-US" sz="1200" dirty="0">
                <a:solidFill>
                  <a:srgbClr val="30333A"/>
                </a:solidFill>
                <a:latin typeface="inherit"/>
              </a:rPr>
              <a:t>Strongly Connected Components (</a:t>
            </a:r>
            <a:r>
              <a:rPr lang="en-US" altLang="en-US" sz="1000" b="1" dirty="0" err="1">
                <a:solidFill>
                  <a:srgbClr val="000000"/>
                </a:solidFill>
                <a:latin typeface="letter-gothic-std"/>
              </a:rPr>
              <a:t>algo.scc</a:t>
            </a:r>
            <a:r>
              <a:rPr lang="en-US" altLang="en-US" sz="1200" dirty="0">
                <a:solidFill>
                  <a:srgbClr val="30333A"/>
                </a:solidFill>
                <a:latin typeface="inherit"/>
              </a:rPr>
              <a:t>)</a:t>
            </a:r>
          </a:p>
          <a:p>
            <a:pPr>
              <a:lnSpc>
                <a:spcPct val="100000"/>
              </a:lnSpc>
              <a:buClrTx/>
              <a:buSzTx/>
              <a:buFontTx/>
              <a:buChar char="•"/>
            </a:pPr>
            <a:r>
              <a:rPr lang="en-US" altLang="en-US" sz="1200" dirty="0">
                <a:solidFill>
                  <a:srgbClr val="30333A"/>
                </a:solidFill>
                <a:latin typeface="inherit"/>
              </a:rPr>
              <a:t>Triangle Count / Clustering Coefficient (</a:t>
            </a:r>
            <a:r>
              <a:rPr lang="en-US" altLang="en-US" sz="1000" b="1" dirty="0" err="1">
                <a:solidFill>
                  <a:srgbClr val="000000"/>
                </a:solidFill>
                <a:latin typeface="letter-gothic-std"/>
              </a:rPr>
              <a:t>algo.triangleCount</a:t>
            </a:r>
            <a:r>
              <a:rPr lang="en-US" altLang="en-US" sz="1200" dirty="0">
                <a:solidFill>
                  <a:srgbClr val="30333A"/>
                </a:solidFill>
                <a:latin typeface="inherit"/>
              </a:rPr>
              <a:t>)</a:t>
            </a:r>
          </a:p>
        </p:txBody>
      </p:sp>
      <p:sp>
        <p:nvSpPr>
          <p:cNvPr id="6" name="Rectangle 1">
            <a:extLst>
              <a:ext uri="{FF2B5EF4-FFF2-40B4-BE49-F238E27FC236}">
                <a16:creationId xmlns:a16="http://schemas.microsoft.com/office/drawing/2014/main" id="{2DBB2F2F-089F-45E0-8C19-CE33049BE97F}"/>
              </a:ext>
            </a:extLst>
          </p:cNvPr>
          <p:cNvSpPr txBox="1">
            <a:spLocks noChangeArrowheads="1"/>
          </p:cNvSpPr>
          <p:nvPr/>
        </p:nvSpPr>
        <p:spPr bwMode="auto">
          <a:xfrm>
            <a:off x="6132300" y="1428210"/>
            <a:ext cx="2700000" cy="2331983"/>
          </a:xfrm>
          <a:prstGeom prst="rect">
            <a:avLst/>
          </a:prstGeom>
          <a:solidFill>
            <a:srgbClr val="F8F8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8000" tIns="47610" rIns="0" bIns="158700" numCol="1" anchor="ctr" anchorCtr="0" compatLnSpc="1">
            <a:prstTxWarp prst="textNoShape">
              <a:avLst/>
            </a:prstTxWarp>
            <a:noAutofit/>
          </a:bodyPr>
          <a:lstStyle>
            <a:defPPr marR="0" lvl="0" algn="l" rtl="0">
              <a:lnSpc>
                <a:spcPct val="100000"/>
              </a:lnSpc>
              <a:spcBef>
                <a:spcPts val="0"/>
              </a:spcBef>
              <a:spcAft>
                <a:spcPts val="0"/>
              </a:spcAft>
            </a:defPPr>
            <a:lvl1pPr marR="0" lvl="0" algn="l" rtl="0" eaLnBrk="0" fontAlgn="base" hangingPunct="0">
              <a:lnSpc>
                <a:spcPct val="115000"/>
              </a:lnSpc>
              <a:spcBef>
                <a:spcPct val="0"/>
              </a:spcBef>
              <a:spcAft>
                <a:spcPct val="0"/>
              </a:spcAft>
              <a:buClr>
                <a:schemeClr val="dk2"/>
              </a:buClr>
              <a:buSzPct val="100000"/>
              <a:buChar char="●"/>
              <a:defRPr sz="1800" b="0" i="0" u="none" strike="noStrike" cap="none">
                <a:solidFill>
                  <a:schemeClr val="tx1"/>
                </a:solidFill>
                <a:latin typeface="Arial" panose="020B0604020202020204" pitchFamily="34" charset="0"/>
                <a:ea typeface="Arial"/>
                <a:cs typeface="Arial"/>
                <a:sym typeface="Arial"/>
              </a:defRPr>
            </a:lvl1pPr>
            <a:lvl2pPr marL="457200" marR="0" lvl="1" algn="l" rtl="0" eaLnBrk="0" fontAlgn="base" hangingPunct="0">
              <a:lnSpc>
                <a:spcPct val="115000"/>
              </a:lnSpc>
              <a:spcBef>
                <a:spcPct val="0"/>
              </a:spcBef>
              <a:spcAft>
                <a:spcPct val="0"/>
              </a:spcAft>
              <a:buClr>
                <a:schemeClr val="dk2"/>
              </a:buClr>
              <a:buChar char="○"/>
              <a:defRPr sz="1400" b="0" i="0" u="none" strike="noStrike" cap="none">
                <a:solidFill>
                  <a:schemeClr val="tx1"/>
                </a:solidFill>
                <a:latin typeface="Arial" panose="020B0604020202020204" pitchFamily="34" charset="0"/>
                <a:ea typeface="Arial"/>
                <a:cs typeface="Arial"/>
                <a:sym typeface="Arial"/>
              </a:defRPr>
            </a:lvl2pPr>
            <a:lvl3pPr marL="914400" marR="0" lvl="2" algn="l" rtl="0" eaLnBrk="0" fontAlgn="base" hangingPunct="0">
              <a:lnSpc>
                <a:spcPct val="115000"/>
              </a:lnSpc>
              <a:spcBef>
                <a:spcPct val="0"/>
              </a:spcBef>
              <a:spcAft>
                <a:spcPct val="0"/>
              </a:spcAft>
              <a:buClr>
                <a:schemeClr val="dk2"/>
              </a:buClr>
              <a:buChar char="■"/>
              <a:defRPr sz="1400" b="0" i="0" u="none" strike="noStrike" cap="none">
                <a:solidFill>
                  <a:schemeClr val="tx1"/>
                </a:solidFill>
                <a:latin typeface="Arial" panose="020B0604020202020204" pitchFamily="34" charset="0"/>
                <a:ea typeface="Arial"/>
                <a:cs typeface="Arial"/>
                <a:sym typeface="Arial"/>
              </a:defRPr>
            </a:lvl3pPr>
            <a:lvl4pPr marL="1371600" marR="0" lvl="3" algn="l" rtl="0" eaLnBrk="0" fontAlgn="base" hangingPunct="0">
              <a:lnSpc>
                <a:spcPct val="115000"/>
              </a:lnSpc>
              <a:spcBef>
                <a:spcPct val="0"/>
              </a:spcBef>
              <a:spcAft>
                <a:spcPct val="0"/>
              </a:spcAft>
              <a:buClr>
                <a:schemeClr val="dk2"/>
              </a:buClr>
              <a:buChar char="●"/>
              <a:defRPr sz="1400" b="0" i="0" u="none" strike="noStrike" cap="none">
                <a:solidFill>
                  <a:schemeClr val="tx1"/>
                </a:solidFill>
                <a:latin typeface="Arial" panose="020B0604020202020204" pitchFamily="34" charset="0"/>
                <a:ea typeface="Arial"/>
                <a:cs typeface="Arial"/>
                <a:sym typeface="Arial"/>
              </a:defRPr>
            </a:lvl4pPr>
            <a:lvl5pPr marL="1828800" marR="0" lvl="4" algn="l" rtl="0" eaLnBrk="0" fontAlgn="base" hangingPunct="0">
              <a:lnSpc>
                <a:spcPct val="115000"/>
              </a:lnSpc>
              <a:spcBef>
                <a:spcPct val="0"/>
              </a:spcBef>
              <a:spcAft>
                <a:spcPct val="0"/>
              </a:spcAft>
              <a:buClr>
                <a:schemeClr val="dk2"/>
              </a:buClr>
              <a:buChar char="○"/>
              <a:defRPr sz="1400" b="0" i="0" u="none" strike="noStrike" cap="none">
                <a:solidFill>
                  <a:schemeClr val="tx1"/>
                </a:solidFill>
                <a:latin typeface="Arial" panose="020B0604020202020204" pitchFamily="34" charset="0"/>
                <a:ea typeface="Arial"/>
                <a:cs typeface="Arial"/>
                <a:sym typeface="Arial"/>
              </a:defRPr>
            </a:lvl5pPr>
            <a:lvl6pPr marL="2286000" marR="0" lvl="5" algn="l" rtl="0" eaLnBrk="0" fontAlgn="base" hangingPunct="0">
              <a:lnSpc>
                <a:spcPct val="115000"/>
              </a:lnSpc>
              <a:spcBef>
                <a:spcPct val="0"/>
              </a:spcBef>
              <a:spcAft>
                <a:spcPct val="0"/>
              </a:spcAft>
              <a:buClr>
                <a:schemeClr val="dk2"/>
              </a:buClr>
              <a:buChar char="■"/>
              <a:defRPr sz="1400" b="0" i="0" u="none" strike="noStrike" cap="none">
                <a:solidFill>
                  <a:schemeClr val="tx1"/>
                </a:solidFill>
                <a:latin typeface="Arial" panose="020B0604020202020204" pitchFamily="34" charset="0"/>
                <a:ea typeface="Arial"/>
                <a:cs typeface="Arial"/>
                <a:sym typeface="Arial"/>
              </a:defRPr>
            </a:lvl6pPr>
            <a:lvl7pPr marL="2743200" marR="0" lvl="6" algn="l" rtl="0" eaLnBrk="0" fontAlgn="base" hangingPunct="0">
              <a:lnSpc>
                <a:spcPct val="115000"/>
              </a:lnSpc>
              <a:spcBef>
                <a:spcPct val="0"/>
              </a:spcBef>
              <a:spcAft>
                <a:spcPct val="0"/>
              </a:spcAft>
              <a:buClr>
                <a:schemeClr val="dk2"/>
              </a:buClr>
              <a:buChar char="●"/>
              <a:defRPr sz="1400" b="0" i="0" u="none" strike="noStrike" cap="none">
                <a:solidFill>
                  <a:schemeClr val="tx1"/>
                </a:solidFill>
                <a:latin typeface="Arial" panose="020B0604020202020204" pitchFamily="34" charset="0"/>
                <a:ea typeface="Arial"/>
                <a:cs typeface="Arial"/>
                <a:sym typeface="Arial"/>
              </a:defRPr>
            </a:lvl7pPr>
            <a:lvl8pPr marL="3200400" marR="0" lvl="7" algn="l" rtl="0" eaLnBrk="0" fontAlgn="base" hangingPunct="0">
              <a:lnSpc>
                <a:spcPct val="115000"/>
              </a:lnSpc>
              <a:spcBef>
                <a:spcPct val="0"/>
              </a:spcBef>
              <a:spcAft>
                <a:spcPct val="0"/>
              </a:spcAft>
              <a:buClr>
                <a:schemeClr val="dk2"/>
              </a:buClr>
              <a:buChar char="○"/>
              <a:defRPr sz="1400" b="0" i="0" u="none" strike="noStrike" cap="none">
                <a:solidFill>
                  <a:schemeClr val="tx1"/>
                </a:solidFill>
                <a:latin typeface="Arial" panose="020B0604020202020204" pitchFamily="34" charset="0"/>
                <a:ea typeface="Arial"/>
                <a:cs typeface="Arial"/>
                <a:sym typeface="Arial"/>
              </a:defRPr>
            </a:lvl8pPr>
            <a:lvl9pPr marL="3657600" marR="0" lvl="8" algn="l" rtl="0" eaLnBrk="0" fontAlgn="base" hangingPunct="0">
              <a:lnSpc>
                <a:spcPct val="115000"/>
              </a:lnSpc>
              <a:spcBef>
                <a:spcPct val="0"/>
              </a:spcBef>
              <a:spcAft>
                <a:spcPct val="0"/>
              </a:spcAft>
              <a:buClr>
                <a:schemeClr val="dk2"/>
              </a:buClr>
              <a:buChar char="■"/>
              <a:defRPr sz="1400" b="0" i="0" u="none" strike="noStrike" cap="none">
                <a:solidFill>
                  <a:schemeClr val="tx1"/>
                </a:solidFill>
                <a:latin typeface="Arial" panose="020B0604020202020204" pitchFamily="34" charset="0"/>
                <a:ea typeface="Arial"/>
                <a:cs typeface="Arial"/>
                <a:sym typeface="Arial"/>
              </a:defRPr>
            </a:lvl9pPr>
          </a:lstStyle>
          <a:p>
            <a:pPr>
              <a:lnSpc>
                <a:spcPct val="100000"/>
              </a:lnSpc>
              <a:buClrTx/>
              <a:buSzTx/>
              <a:buFontTx/>
              <a:buNone/>
            </a:pPr>
            <a:r>
              <a:rPr lang="en-US" altLang="en-US" sz="3600" dirty="0">
                <a:solidFill>
                  <a:srgbClr val="0F5788"/>
                </a:solidFill>
                <a:latin typeface="Open Sans"/>
              </a:rPr>
              <a:t>Path Finding</a:t>
            </a:r>
          </a:p>
          <a:p>
            <a:pPr>
              <a:lnSpc>
                <a:spcPct val="100000"/>
              </a:lnSpc>
              <a:buClrTx/>
              <a:buSzTx/>
              <a:buFontTx/>
              <a:buNone/>
            </a:pPr>
            <a:r>
              <a:rPr lang="en-US" altLang="en-US" sz="1200" dirty="0">
                <a:solidFill>
                  <a:srgbClr val="30333A"/>
                </a:solidFill>
                <a:latin typeface="inherit"/>
              </a:rPr>
              <a:t>These algorithms help find the shortest </a:t>
            </a:r>
            <a:br>
              <a:rPr lang="en-US" altLang="en-US" sz="1200" dirty="0">
                <a:solidFill>
                  <a:srgbClr val="30333A"/>
                </a:solidFill>
                <a:latin typeface="inherit"/>
              </a:rPr>
            </a:br>
            <a:r>
              <a:rPr lang="en-US" altLang="en-US" sz="1200" dirty="0">
                <a:solidFill>
                  <a:srgbClr val="30333A"/>
                </a:solidFill>
                <a:latin typeface="inherit"/>
              </a:rPr>
              <a:t>path or evaluate the availability and </a:t>
            </a:r>
            <a:br>
              <a:rPr lang="en-US" altLang="en-US" sz="1200" dirty="0">
                <a:solidFill>
                  <a:srgbClr val="30333A"/>
                </a:solidFill>
                <a:latin typeface="inherit"/>
              </a:rPr>
            </a:br>
            <a:r>
              <a:rPr lang="en-US" altLang="en-US" sz="1200" dirty="0">
                <a:solidFill>
                  <a:srgbClr val="30333A"/>
                </a:solidFill>
                <a:latin typeface="inherit"/>
              </a:rPr>
              <a:t>quality of routes.</a:t>
            </a:r>
            <a:br>
              <a:rPr lang="en-US" altLang="en-US" sz="1200" dirty="0">
                <a:solidFill>
                  <a:srgbClr val="30333A"/>
                </a:solidFill>
                <a:latin typeface="inherit"/>
              </a:rPr>
            </a:br>
            <a:endParaRPr lang="en-US" altLang="en-US" sz="600" dirty="0"/>
          </a:p>
          <a:p>
            <a:pPr>
              <a:lnSpc>
                <a:spcPct val="100000"/>
              </a:lnSpc>
              <a:buClrTx/>
              <a:buSzTx/>
              <a:buFontTx/>
              <a:buChar char="•"/>
            </a:pPr>
            <a:r>
              <a:rPr lang="en-US" altLang="en-US" sz="1200" dirty="0">
                <a:solidFill>
                  <a:srgbClr val="30333A"/>
                </a:solidFill>
                <a:latin typeface="inherit"/>
              </a:rPr>
              <a:t>Minimum Weight Spanning Tree </a:t>
            </a:r>
            <a:br>
              <a:rPr lang="en-US" altLang="en-US" sz="1200" dirty="0">
                <a:solidFill>
                  <a:srgbClr val="30333A"/>
                </a:solidFill>
                <a:latin typeface="inherit"/>
              </a:rPr>
            </a:br>
            <a:r>
              <a:rPr lang="en-US" altLang="en-US" sz="1200" dirty="0">
                <a:solidFill>
                  <a:srgbClr val="30333A"/>
                </a:solidFill>
                <a:latin typeface="inherit"/>
              </a:rPr>
              <a:t>(</a:t>
            </a:r>
            <a:r>
              <a:rPr lang="en-US" altLang="en-US" sz="1000" b="1" dirty="0" err="1">
                <a:solidFill>
                  <a:srgbClr val="000000"/>
                </a:solidFill>
                <a:latin typeface="letter-gothic-std"/>
              </a:rPr>
              <a:t>algo.mst</a:t>
            </a:r>
            <a:r>
              <a:rPr lang="en-US" altLang="en-US" sz="1200" dirty="0">
                <a:solidFill>
                  <a:srgbClr val="30333A"/>
                </a:solidFill>
                <a:latin typeface="inherit"/>
              </a:rPr>
              <a:t>)</a:t>
            </a:r>
          </a:p>
          <a:p>
            <a:pPr>
              <a:lnSpc>
                <a:spcPct val="100000"/>
              </a:lnSpc>
              <a:buClrTx/>
              <a:buSzTx/>
              <a:buFontTx/>
              <a:buChar char="•"/>
            </a:pPr>
            <a:r>
              <a:rPr lang="en-US" altLang="en-US" sz="1200" dirty="0">
                <a:solidFill>
                  <a:srgbClr val="30333A"/>
                </a:solidFill>
                <a:latin typeface="inherit"/>
              </a:rPr>
              <a:t>All Pairs- and Single Source </a:t>
            </a:r>
            <a:br>
              <a:rPr lang="en-US" altLang="en-US" sz="1200" dirty="0">
                <a:solidFill>
                  <a:srgbClr val="30333A"/>
                </a:solidFill>
                <a:latin typeface="inherit"/>
              </a:rPr>
            </a:br>
            <a:r>
              <a:rPr lang="en-US" altLang="en-US" sz="1200" dirty="0">
                <a:solidFill>
                  <a:srgbClr val="30333A"/>
                </a:solidFill>
                <a:latin typeface="inherit"/>
              </a:rPr>
              <a:t>– Shortest Path </a:t>
            </a:r>
            <a:br>
              <a:rPr lang="en-US" altLang="en-US" sz="1200" dirty="0">
                <a:solidFill>
                  <a:srgbClr val="30333A"/>
                </a:solidFill>
                <a:latin typeface="inherit"/>
              </a:rPr>
            </a:br>
            <a:r>
              <a:rPr lang="en-US" altLang="en-US" sz="1200" dirty="0">
                <a:solidFill>
                  <a:srgbClr val="30333A"/>
                </a:solidFill>
                <a:latin typeface="inherit"/>
              </a:rPr>
              <a:t>(</a:t>
            </a:r>
            <a:r>
              <a:rPr lang="en-US" altLang="en-US" sz="1000" b="1" dirty="0" err="1">
                <a:solidFill>
                  <a:srgbClr val="000000"/>
                </a:solidFill>
                <a:latin typeface="letter-gothic-std"/>
              </a:rPr>
              <a:t>algo.shortestPath</a:t>
            </a:r>
            <a:r>
              <a:rPr lang="en-US" altLang="en-US" sz="1200" dirty="0">
                <a:solidFill>
                  <a:srgbClr val="30333A"/>
                </a:solidFill>
                <a:latin typeface="inherit"/>
              </a:rPr>
              <a:t>, </a:t>
            </a:r>
            <a:r>
              <a:rPr lang="en-US" altLang="en-US" sz="1000" b="1" dirty="0" err="1">
                <a:solidFill>
                  <a:srgbClr val="000000"/>
                </a:solidFill>
                <a:latin typeface="letter-gothic-std"/>
              </a:rPr>
              <a:t>algo.allShortestPaths</a:t>
            </a:r>
            <a:r>
              <a:rPr lang="en-US" altLang="en-US" sz="1200" dirty="0">
                <a:solidFill>
                  <a:srgbClr val="30333A"/>
                </a:solidFill>
                <a:latin typeface="inherit"/>
              </a:rPr>
              <a:t>)</a:t>
            </a:r>
          </a:p>
        </p:txBody>
      </p:sp>
    </p:spTree>
    <p:extLst>
      <p:ext uri="{BB962C8B-B14F-4D97-AF65-F5344CB8AC3E}">
        <p14:creationId xmlns:p14="http://schemas.microsoft.com/office/powerpoint/2010/main" val="16000566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71A8E94-68FB-4526-A4E4-59196F5540D6}"/>
              </a:ext>
            </a:extLst>
          </p:cNvPr>
          <p:cNvSpPr/>
          <p:nvPr/>
        </p:nvSpPr>
        <p:spPr>
          <a:xfrm>
            <a:off x="0" y="773084"/>
            <a:ext cx="9144000" cy="3241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9E6496FC-E6CD-47B3-B364-6ED53330D295}"/>
              </a:ext>
            </a:extLst>
          </p:cNvPr>
          <p:cNvSpPr>
            <a:spLocks noGrp="1"/>
          </p:cNvSpPr>
          <p:nvPr>
            <p:ph type="title"/>
          </p:nvPr>
        </p:nvSpPr>
        <p:spPr>
          <a:xfrm>
            <a:off x="311700" y="99351"/>
            <a:ext cx="8520600" cy="572700"/>
          </a:xfrm>
        </p:spPr>
        <p:txBody>
          <a:bodyPr/>
          <a:lstStyle/>
          <a:p>
            <a:r>
              <a:rPr lang="en-US" dirty="0"/>
              <a:t>Page Rank: Twitter</a:t>
            </a:r>
          </a:p>
        </p:txBody>
      </p:sp>
      <p:pic>
        <p:nvPicPr>
          <p:cNvPr id="8" name="Picture 7">
            <a:extLst>
              <a:ext uri="{FF2B5EF4-FFF2-40B4-BE49-F238E27FC236}">
                <a16:creationId xmlns:a16="http://schemas.microsoft.com/office/drawing/2014/main" id="{853AEB98-F754-4590-95DE-17F9F2C0102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1294" y="1558912"/>
            <a:ext cx="6264000" cy="3456000"/>
          </a:xfrm>
          <a:prstGeom prst="rect">
            <a:avLst/>
          </a:prstGeom>
          <a:effectLst/>
        </p:spPr>
      </p:pic>
      <p:pic>
        <p:nvPicPr>
          <p:cNvPr id="6" name="Picture 5">
            <a:extLst>
              <a:ext uri="{FF2B5EF4-FFF2-40B4-BE49-F238E27FC236}">
                <a16:creationId xmlns:a16="http://schemas.microsoft.com/office/drawing/2014/main" id="{44942C89-FF79-4459-A705-F2DB46691A3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t="4711" b="1227"/>
          <a:stretch/>
        </p:blipFill>
        <p:spPr>
          <a:xfrm>
            <a:off x="81294" y="836910"/>
            <a:ext cx="6218863" cy="964996"/>
          </a:xfrm>
          <a:prstGeom prst="rect">
            <a:avLst/>
          </a:prstGeom>
        </p:spPr>
      </p:pic>
      <p:pic>
        <p:nvPicPr>
          <p:cNvPr id="15" name="Picture 14">
            <a:extLst>
              <a:ext uri="{FF2B5EF4-FFF2-40B4-BE49-F238E27FC236}">
                <a16:creationId xmlns:a16="http://schemas.microsoft.com/office/drawing/2014/main" id="{3D93E10C-AE49-4971-B2B1-17A7ED0C6B79}"/>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t="-725"/>
          <a:stretch/>
        </p:blipFill>
        <p:spPr>
          <a:xfrm>
            <a:off x="6297031" y="1487632"/>
            <a:ext cx="2808000" cy="252000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1380001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50448B-DA58-43CF-A478-4007D295AD83}"/>
              </a:ext>
            </a:extLst>
          </p:cNvPr>
          <p:cNvPicPr>
            <a:picLocks noChangeAspect="1"/>
          </p:cNvPicPr>
          <p:nvPr/>
        </p:nvPicPr>
        <p:blipFill>
          <a:blip r:embed="rId3"/>
          <a:stretch>
            <a:fillRect/>
          </a:stretch>
        </p:blipFill>
        <p:spPr>
          <a:xfrm>
            <a:off x="0" y="579820"/>
            <a:ext cx="9144000" cy="4559860"/>
          </a:xfrm>
          <a:prstGeom prst="rect">
            <a:avLst/>
          </a:prstGeom>
        </p:spPr>
      </p:pic>
      <p:sp>
        <p:nvSpPr>
          <p:cNvPr id="5" name="Title 4">
            <a:extLst>
              <a:ext uri="{FF2B5EF4-FFF2-40B4-BE49-F238E27FC236}">
                <a16:creationId xmlns:a16="http://schemas.microsoft.com/office/drawing/2014/main" id="{12DEA479-4329-4C3B-BFB3-73FD5FD521FA}"/>
              </a:ext>
            </a:extLst>
          </p:cNvPr>
          <p:cNvSpPr>
            <a:spLocks noGrp="1"/>
          </p:cNvSpPr>
          <p:nvPr>
            <p:ph type="title"/>
          </p:nvPr>
        </p:nvSpPr>
        <p:spPr>
          <a:xfrm>
            <a:off x="311700" y="0"/>
            <a:ext cx="8520600" cy="579820"/>
          </a:xfrm>
        </p:spPr>
        <p:txBody>
          <a:bodyPr/>
          <a:lstStyle/>
          <a:p>
            <a:r>
              <a:rPr lang="en-CA" dirty="0"/>
              <a:t>Top Ranker’s Graph</a:t>
            </a:r>
          </a:p>
        </p:txBody>
      </p:sp>
    </p:spTree>
    <p:extLst>
      <p:ext uri="{BB962C8B-B14F-4D97-AF65-F5344CB8AC3E}">
        <p14:creationId xmlns:p14="http://schemas.microsoft.com/office/powerpoint/2010/main" val="31438817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496FC-E6CD-47B3-B364-6ED53330D295}"/>
              </a:ext>
            </a:extLst>
          </p:cNvPr>
          <p:cNvSpPr>
            <a:spLocks noGrp="1"/>
          </p:cNvSpPr>
          <p:nvPr>
            <p:ph type="title"/>
          </p:nvPr>
        </p:nvSpPr>
        <p:spPr/>
        <p:txBody>
          <a:bodyPr/>
          <a:lstStyle/>
          <a:p>
            <a:r>
              <a:rPr lang="en-US" dirty="0"/>
              <a:t>Betweenness Centrality: Meetup</a:t>
            </a:r>
          </a:p>
        </p:txBody>
      </p:sp>
      <p:sp>
        <p:nvSpPr>
          <p:cNvPr id="4" name="Rectangle 1">
            <a:extLst>
              <a:ext uri="{FF2B5EF4-FFF2-40B4-BE49-F238E27FC236}">
                <a16:creationId xmlns:a16="http://schemas.microsoft.com/office/drawing/2014/main" id="{6BD01242-62E3-4410-841D-49CAC7081402}"/>
              </a:ext>
            </a:extLst>
          </p:cNvPr>
          <p:cNvSpPr>
            <a:spLocks noChangeArrowheads="1"/>
          </p:cNvSpPr>
          <p:nvPr/>
        </p:nvSpPr>
        <p:spPr bwMode="auto">
          <a:xfrm>
            <a:off x="175260" y="2540043"/>
            <a:ext cx="184731" cy="25391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50" b="1" i="0" u="none" strike="noStrike" cap="none" normalizeH="0" baseline="0" dirty="0">
              <a:ln>
                <a:noFill/>
              </a:ln>
              <a:solidFill>
                <a:schemeClr val="tx1"/>
              </a:solidFill>
              <a:effectLst/>
              <a:latin typeface="Arial" panose="020B0604020202020204" pitchFamily="34" charset="0"/>
            </a:endParaRPr>
          </a:p>
        </p:txBody>
      </p:sp>
      <p:sp>
        <p:nvSpPr>
          <p:cNvPr id="5" name="Rectangle 2">
            <a:extLst>
              <a:ext uri="{FF2B5EF4-FFF2-40B4-BE49-F238E27FC236}">
                <a16:creationId xmlns:a16="http://schemas.microsoft.com/office/drawing/2014/main" id="{D9E51EA6-A7A6-4412-A6A7-96F27D6CA66A}"/>
              </a:ext>
            </a:extLst>
          </p:cNvPr>
          <p:cNvSpPr>
            <a:spLocks noChangeArrowheads="1"/>
          </p:cNvSpPr>
          <p:nvPr/>
        </p:nvSpPr>
        <p:spPr bwMode="auto">
          <a:xfrm>
            <a:off x="359991" y="1974503"/>
            <a:ext cx="8520600" cy="138499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u="none" strike="noStrike" cap="none" normalizeH="0" baseline="0" dirty="0">
                <a:ln>
                  <a:noFill/>
                </a:ln>
                <a:solidFill>
                  <a:schemeClr val="bg1"/>
                </a:solidFill>
                <a:effectLst/>
                <a:latin typeface="Courier New" panose="02070309020205020404" pitchFamily="49" charset="0"/>
                <a:cs typeface="Courier New" panose="02070309020205020404" pitchFamily="49" charset="0"/>
              </a:rPr>
              <a:t>CALL </a:t>
            </a:r>
            <a:r>
              <a:rPr kumimoji="0" lang="en-US" altLang="en-US" sz="1050" b="1" u="none" strike="noStrike" cap="none" normalizeH="0" baseline="0" dirty="0" err="1">
                <a:ln>
                  <a:noFill/>
                </a:ln>
                <a:solidFill>
                  <a:schemeClr val="bg1"/>
                </a:solidFill>
                <a:effectLst/>
                <a:latin typeface="Courier New" panose="02070309020205020404" pitchFamily="49" charset="0"/>
                <a:cs typeface="Courier New" panose="02070309020205020404" pitchFamily="49" charset="0"/>
              </a:rPr>
              <a:t>algo.betweenness.stream</a:t>
            </a:r>
            <a:r>
              <a:rPr kumimoji="0" lang="en-US" altLang="en-US" sz="1050" b="1" u="none" strike="noStrike" cap="none" normalizeH="0" baseline="0" dirty="0">
                <a:ln>
                  <a:noFill/>
                </a:ln>
                <a:solidFill>
                  <a:schemeClr val="bg1"/>
                </a:solidFill>
                <a:effectLst/>
                <a:latin typeface="Courier New" panose="02070309020205020404" pitchFamily="49" charset="0"/>
                <a:cs typeface="Courier New" panose="02070309020205020404" pitchFamily="49" charset="0"/>
              </a:rPr>
              <a:t>(</a:t>
            </a:r>
            <a:br>
              <a:rPr kumimoji="0" lang="en-US" altLang="en-US" sz="1050" b="1" u="none" strike="noStrike" cap="none" normalizeH="0" baseline="0" dirty="0">
                <a:ln>
                  <a:noFill/>
                </a:ln>
                <a:solidFill>
                  <a:schemeClr val="bg1"/>
                </a:solidFill>
                <a:effectLst/>
                <a:latin typeface="Courier New" panose="02070309020205020404" pitchFamily="49" charset="0"/>
                <a:cs typeface="Courier New" panose="02070309020205020404" pitchFamily="49" charset="0"/>
              </a:rPr>
            </a:br>
            <a:r>
              <a:rPr kumimoji="0" lang="en-US" altLang="en-US" sz="1050" b="1" u="none" strike="noStrike" cap="none" normalizeH="0" baseline="0" dirty="0">
                <a:ln>
                  <a:noFill/>
                </a:ln>
                <a:solidFill>
                  <a:schemeClr val="bg1"/>
                </a:solidFill>
                <a:effectLst/>
                <a:latin typeface="Courier New" panose="02070309020205020404" pitchFamily="49" charset="0"/>
                <a:cs typeface="Courier New" panose="02070309020205020404" pitchFamily="49" charset="0"/>
              </a:rPr>
              <a:t>'MATCH (</a:t>
            </a:r>
            <a:r>
              <a:rPr kumimoji="0" lang="en-US" altLang="en-US" sz="1050" b="1" u="none" strike="noStrike" cap="none" normalizeH="0" baseline="0" dirty="0" err="1">
                <a:ln>
                  <a:noFill/>
                </a:ln>
                <a:solidFill>
                  <a:schemeClr val="bg1"/>
                </a:solidFill>
                <a:effectLst/>
                <a:latin typeface="Courier New" panose="02070309020205020404" pitchFamily="49" charset="0"/>
                <a:cs typeface="Courier New" panose="02070309020205020404" pitchFamily="49" charset="0"/>
              </a:rPr>
              <a:t>u:User:Meetup</a:t>
            </a:r>
            <a:r>
              <a:rPr kumimoji="0" lang="en-US" altLang="en-US" sz="1050" b="1" u="none" strike="noStrike" cap="none" normalizeH="0" baseline="0" dirty="0">
                <a:ln>
                  <a:noFill/>
                </a:ln>
                <a:solidFill>
                  <a:schemeClr val="bg1"/>
                </a:solidFill>
                <a:effectLst/>
                <a:latin typeface="Courier New" panose="02070309020205020404" pitchFamily="49" charset="0"/>
                <a:cs typeface="Courier New" panose="02070309020205020404" pitchFamily="49" charset="0"/>
              </a:rPr>
              <a:t>) RETURN id(u) as id',</a:t>
            </a:r>
            <a:br>
              <a:rPr kumimoji="0" lang="en-US" altLang="en-US" sz="1050" b="1" u="none" strike="noStrike" cap="none" normalizeH="0" baseline="0" dirty="0">
                <a:ln>
                  <a:noFill/>
                </a:ln>
                <a:solidFill>
                  <a:schemeClr val="bg1"/>
                </a:solidFill>
                <a:effectLst/>
                <a:latin typeface="Courier New" panose="02070309020205020404" pitchFamily="49" charset="0"/>
                <a:cs typeface="Courier New" panose="02070309020205020404" pitchFamily="49" charset="0"/>
              </a:rPr>
            </a:br>
            <a:r>
              <a:rPr kumimoji="0" lang="en-US" altLang="en-US" sz="1050" b="1" u="none" strike="noStrike" cap="none" normalizeH="0" baseline="0" dirty="0">
                <a:ln>
                  <a:noFill/>
                </a:ln>
                <a:solidFill>
                  <a:schemeClr val="bg1"/>
                </a:solidFill>
                <a:effectLst/>
                <a:latin typeface="Courier New" panose="02070309020205020404" pitchFamily="49" charset="0"/>
                <a:cs typeface="Courier New" panose="02070309020205020404" pitchFamily="49" charset="0"/>
              </a:rPr>
              <a:t>'MATCH (</a:t>
            </a:r>
            <a:r>
              <a:rPr kumimoji="0" lang="en-US" altLang="en-US" sz="1050" b="1" u="none" strike="noStrike" cap="none" normalizeH="0" baseline="0" dirty="0" err="1">
                <a:ln>
                  <a:noFill/>
                </a:ln>
                <a:solidFill>
                  <a:schemeClr val="bg1"/>
                </a:solidFill>
                <a:effectLst/>
                <a:latin typeface="Courier New" panose="02070309020205020404" pitchFamily="49" charset="0"/>
                <a:cs typeface="Courier New" panose="02070309020205020404" pitchFamily="49" charset="0"/>
              </a:rPr>
              <a:t>u:User:Meetup</a:t>
            </a:r>
            <a:r>
              <a:rPr kumimoji="0" lang="en-US" altLang="en-US" sz="1050" b="1" u="none" strike="noStrike" cap="none" normalizeH="0" baseline="0" dirty="0">
                <a:ln>
                  <a:noFill/>
                </a:ln>
                <a:solidFill>
                  <a:schemeClr val="bg1"/>
                </a:solidFill>
                <a:effectLst/>
                <a:latin typeface="Courier New" panose="02070309020205020404" pitchFamily="49" charset="0"/>
                <a:cs typeface="Courier New" panose="02070309020205020404" pitchFamily="49" charset="0"/>
              </a:rPr>
              <a:t>)-[:CREATED]-&gt;(</a:t>
            </a:r>
            <a:r>
              <a:rPr kumimoji="0" lang="en-US" altLang="en-US" sz="1050" b="1" u="none" strike="noStrike" cap="none" normalizeH="0" baseline="0" dirty="0" err="1">
                <a:ln>
                  <a:noFill/>
                </a:ln>
                <a:solidFill>
                  <a:schemeClr val="bg1"/>
                </a:solidFill>
                <a:effectLst/>
                <a:latin typeface="Courier New" panose="02070309020205020404" pitchFamily="49" charset="0"/>
                <a:cs typeface="Courier New" panose="02070309020205020404" pitchFamily="49" charset="0"/>
              </a:rPr>
              <a:t>e:Event</a:t>
            </a:r>
            <a:r>
              <a:rPr kumimoji="0" lang="en-US" altLang="en-US" sz="1050" b="1" u="none" strike="noStrike" cap="none" normalizeH="0" baseline="0" dirty="0">
                <a:ln>
                  <a:noFill/>
                </a:ln>
                <a:solidFill>
                  <a:schemeClr val="bg1"/>
                </a:solidFill>
                <a:effectLst/>
                <a:latin typeface="Courier New" panose="02070309020205020404" pitchFamily="49" charset="0"/>
                <a:cs typeface="Courier New" panose="02070309020205020404" pitchFamily="49" charset="0"/>
              </a:rPr>
              <a:t>)&lt;-[:ATTENDED]-(u2) RETURN id(u) as source, id(u2) as target',</a:t>
            </a:r>
            <a:br>
              <a:rPr kumimoji="0" lang="en-US" altLang="en-US" sz="1050" b="1" u="none" strike="noStrike" cap="none" normalizeH="0" baseline="0" dirty="0">
                <a:ln>
                  <a:noFill/>
                </a:ln>
                <a:solidFill>
                  <a:schemeClr val="bg1"/>
                </a:solidFill>
                <a:effectLst/>
                <a:latin typeface="Courier New" panose="02070309020205020404" pitchFamily="49" charset="0"/>
                <a:cs typeface="Courier New" panose="02070309020205020404" pitchFamily="49" charset="0"/>
              </a:rPr>
            </a:br>
            <a:r>
              <a:rPr kumimoji="0" lang="en-US" altLang="en-US" sz="1050" b="1" u="none" strike="noStrike" cap="none" normalizeH="0" baseline="0" dirty="0">
                <a:ln>
                  <a:noFill/>
                </a:ln>
                <a:solidFill>
                  <a:schemeClr val="bg1"/>
                </a:solidFill>
                <a:effectLst/>
                <a:latin typeface="Courier New" panose="02070309020205020404" pitchFamily="49" charset="0"/>
                <a:cs typeface="Courier New" panose="02070309020205020404" pitchFamily="49" charset="0"/>
              </a:rPr>
              <a:t>{</a:t>
            </a:r>
            <a:r>
              <a:rPr kumimoji="0" lang="en-US" altLang="en-US" sz="1050" b="1" u="none" strike="noStrike" cap="none" normalizeH="0" baseline="0" dirty="0" err="1">
                <a:ln>
                  <a:noFill/>
                </a:ln>
                <a:solidFill>
                  <a:schemeClr val="bg1"/>
                </a:solidFill>
                <a:effectLst/>
                <a:latin typeface="Courier New" panose="02070309020205020404" pitchFamily="49" charset="0"/>
                <a:cs typeface="Courier New" panose="02070309020205020404" pitchFamily="49" charset="0"/>
              </a:rPr>
              <a:t>graph:'cypher</a:t>
            </a:r>
            <a:r>
              <a:rPr kumimoji="0" lang="en-US" altLang="en-US" sz="1050" b="1" u="none" strike="noStrike" cap="none" normalizeH="0" baseline="0" dirty="0">
                <a:ln>
                  <a:noFill/>
                </a:ln>
                <a:solidFill>
                  <a:schemeClr val="bg1"/>
                </a:solidFill>
                <a:effectLst/>
                <a:latin typeface="Courier New" panose="02070309020205020404" pitchFamily="49" charset="0"/>
                <a:cs typeface="Courier New" panose="02070309020205020404" pitchFamily="49" charset="0"/>
              </a:rPr>
              <a:t>'})</a:t>
            </a:r>
            <a:br>
              <a:rPr kumimoji="0" lang="en-US" altLang="en-US" sz="1050" b="1" u="none" strike="noStrike" cap="none" normalizeH="0" baseline="0" dirty="0">
                <a:ln>
                  <a:noFill/>
                </a:ln>
                <a:solidFill>
                  <a:schemeClr val="bg1"/>
                </a:solidFill>
                <a:effectLst/>
                <a:latin typeface="Courier New" panose="02070309020205020404" pitchFamily="49" charset="0"/>
                <a:cs typeface="Courier New" panose="02070309020205020404" pitchFamily="49" charset="0"/>
              </a:rPr>
            </a:br>
            <a:r>
              <a:rPr kumimoji="0" lang="en-US" altLang="en-US" sz="1050" b="1" u="none" strike="noStrike" cap="none" normalizeH="0" baseline="0" dirty="0">
                <a:ln>
                  <a:noFill/>
                </a:ln>
                <a:solidFill>
                  <a:schemeClr val="bg1"/>
                </a:solidFill>
                <a:effectLst/>
                <a:latin typeface="Courier New" panose="02070309020205020404" pitchFamily="49" charset="0"/>
                <a:cs typeface="Courier New" panose="02070309020205020404" pitchFamily="49" charset="0"/>
              </a:rPr>
              <a:t>YIELD </a:t>
            </a:r>
            <a:r>
              <a:rPr kumimoji="0" lang="en-US" altLang="en-US" sz="1050" b="1" u="none" strike="noStrike" cap="none" normalizeH="0" baseline="0" dirty="0" err="1">
                <a:ln>
                  <a:noFill/>
                </a:ln>
                <a:solidFill>
                  <a:schemeClr val="bg1"/>
                </a:solidFill>
                <a:effectLst/>
                <a:latin typeface="Courier New" panose="02070309020205020404" pitchFamily="49" charset="0"/>
                <a:cs typeface="Courier New" panose="02070309020205020404" pitchFamily="49" charset="0"/>
              </a:rPr>
              <a:t>nodeId</a:t>
            </a:r>
            <a:r>
              <a:rPr kumimoji="0" lang="en-US" altLang="en-US" sz="1050" b="1" u="none" strike="noStrike" cap="none" normalizeH="0" baseline="0" dirty="0">
                <a:ln>
                  <a:noFill/>
                </a:ln>
                <a:solidFill>
                  <a:schemeClr val="bg1"/>
                </a:solidFill>
                <a:effectLst/>
                <a:latin typeface="Courier New" panose="02070309020205020404" pitchFamily="49" charset="0"/>
                <a:cs typeface="Courier New" panose="02070309020205020404" pitchFamily="49" charset="0"/>
              </a:rPr>
              <a:t>, centrality</a:t>
            </a:r>
            <a:br>
              <a:rPr kumimoji="0" lang="en-US" altLang="en-US" sz="1050" b="1" u="none" strike="noStrike" cap="none" normalizeH="0" baseline="0" dirty="0">
                <a:ln>
                  <a:noFill/>
                </a:ln>
                <a:solidFill>
                  <a:schemeClr val="bg1"/>
                </a:solidFill>
                <a:effectLst/>
                <a:latin typeface="Courier New" panose="02070309020205020404" pitchFamily="49" charset="0"/>
                <a:cs typeface="Courier New" panose="02070309020205020404" pitchFamily="49" charset="0"/>
              </a:rPr>
            </a:br>
            <a:r>
              <a:rPr kumimoji="0" lang="en-US" altLang="en-US" sz="1050" b="1" u="none" strike="noStrike" cap="none" normalizeH="0" baseline="0" dirty="0">
                <a:ln>
                  <a:noFill/>
                </a:ln>
                <a:solidFill>
                  <a:schemeClr val="bg1"/>
                </a:solidFill>
                <a:effectLst/>
                <a:latin typeface="Courier New" panose="02070309020205020404" pitchFamily="49" charset="0"/>
                <a:cs typeface="Courier New" panose="02070309020205020404" pitchFamily="49" charset="0"/>
              </a:rPr>
              <a:t>WITH </a:t>
            </a:r>
            <a:r>
              <a:rPr kumimoji="0" lang="en-US" altLang="en-US" sz="1050" b="1" u="none" strike="noStrike" cap="none" normalizeH="0" baseline="0" dirty="0" err="1">
                <a:ln>
                  <a:noFill/>
                </a:ln>
                <a:solidFill>
                  <a:schemeClr val="bg1"/>
                </a:solidFill>
                <a:effectLst/>
                <a:latin typeface="Courier New" panose="02070309020205020404" pitchFamily="49" charset="0"/>
                <a:cs typeface="Courier New" panose="02070309020205020404" pitchFamily="49" charset="0"/>
              </a:rPr>
              <a:t>nodeId</a:t>
            </a:r>
            <a:r>
              <a:rPr kumimoji="0" lang="en-US" altLang="en-US" sz="1050" b="1" u="none" strike="noStrike" cap="none" normalizeH="0" baseline="0" dirty="0">
                <a:ln>
                  <a:noFill/>
                </a:ln>
                <a:solidFill>
                  <a:schemeClr val="bg1"/>
                </a:solidFill>
                <a:effectLst/>
                <a:latin typeface="Courier New" panose="02070309020205020404" pitchFamily="49" charset="0"/>
                <a:cs typeface="Courier New" panose="02070309020205020404" pitchFamily="49" charset="0"/>
              </a:rPr>
              <a:t>, centrality ORDER BY centrality DESC LIMIT 10</a:t>
            </a:r>
            <a:br>
              <a:rPr kumimoji="0" lang="en-US" altLang="en-US" sz="1050" b="1" u="none" strike="noStrike" cap="none" normalizeH="0" baseline="0" dirty="0">
                <a:ln>
                  <a:noFill/>
                </a:ln>
                <a:solidFill>
                  <a:schemeClr val="bg1"/>
                </a:solidFill>
                <a:effectLst/>
                <a:latin typeface="Courier New" panose="02070309020205020404" pitchFamily="49" charset="0"/>
                <a:cs typeface="Courier New" panose="02070309020205020404" pitchFamily="49" charset="0"/>
              </a:rPr>
            </a:br>
            <a:r>
              <a:rPr kumimoji="0" lang="en-US" altLang="en-US" sz="1050" b="1" u="none" strike="noStrike" cap="none" normalizeH="0" baseline="0" dirty="0">
                <a:ln>
                  <a:noFill/>
                </a:ln>
                <a:solidFill>
                  <a:schemeClr val="bg1"/>
                </a:solidFill>
                <a:effectLst/>
                <a:latin typeface="Courier New" panose="02070309020205020404" pitchFamily="49" charset="0"/>
                <a:cs typeface="Courier New" panose="02070309020205020404" pitchFamily="49" charset="0"/>
              </a:rPr>
              <a:t>MATCH (node) where id(node) = </a:t>
            </a:r>
            <a:r>
              <a:rPr kumimoji="0" lang="en-US" altLang="en-US" sz="1050" b="1" u="none" strike="noStrike" cap="none" normalizeH="0" baseline="0" dirty="0" err="1">
                <a:ln>
                  <a:noFill/>
                </a:ln>
                <a:solidFill>
                  <a:schemeClr val="bg1"/>
                </a:solidFill>
                <a:effectLst/>
                <a:latin typeface="Courier New" panose="02070309020205020404" pitchFamily="49" charset="0"/>
                <a:cs typeface="Courier New" panose="02070309020205020404" pitchFamily="49" charset="0"/>
              </a:rPr>
              <a:t>nodeId</a:t>
            </a:r>
            <a:br>
              <a:rPr kumimoji="0" lang="en-US" altLang="en-US" sz="1050" b="1" u="none" strike="noStrike" cap="none" normalizeH="0" baseline="0" dirty="0">
                <a:ln>
                  <a:noFill/>
                </a:ln>
                <a:solidFill>
                  <a:schemeClr val="bg1"/>
                </a:solidFill>
                <a:effectLst/>
                <a:latin typeface="Courier New" panose="02070309020205020404" pitchFamily="49" charset="0"/>
                <a:cs typeface="Courier New" panose="02070309020205020404" pitchFamily="49" charset="0"/>
              </a:rPr>
            </a:br>
            <a:r>
              <a:rPr kumimoji="0" lang="en-US" altLang="en-US" sz="1050" b="1" u="none" strike="noStrike" cap="none" normalizeH="0" baseline="0" dirty="0">
                <a:ln>
                  <a:noFill/>
                </a:ln>
                <a:solidFill>
                  <a:schemeClr val="bg1"/>
                </a:solidFill>
                <a:effectLst/>
                <a:latin typeface="Courier New" panose="02070309020205020404" pitchFamily="49" charset="0"/>
                <a:cs typeface="Courier New" panose="02070309020205020404" pitchFamily="49" charset="0"/>
              </a:rPr>
              <a:t>RETURN node, size((node)--()) as </a:t>
            </a:r>
            <a:r>
              <a:rPr kumimoji="0" lang="en-US" altLang="en-US" sz="1050" b="1" u="none" strike="noStrike" cap="none" normalizeH="0" baseline="0" dirty="0" err="1">
                <a:ln>
                  <a:noFill/>
                </a:ln>
                <a:solidFill>
                  <a:schemeClr val="bg1"/>
                </a:solidFill>
                <a:effectLst/>
                <a:latin typeface="Courier New" panose="02070309020205020404" pitchFamily="49" charset="0"/>
                <a:cs typeface="Courier New" panose="02070309020205020404" pitchFamily="49" charset="0"/>
              </a:rPr>
              <a:t>deg</a:t>
            </a:r>
            <a:r>
              <a:rPr kumimoji="0" lang="en-US" altLang="en-US" sz="1050" b="1" u="none" strike="noStrike" cap="none" normalizeH="0" baseline="0" dirty="0">
                <a:ln>
                  <a:noFill/>
                </a:ln>
                <a:solidFill>
                  <a:schemeClr val="bg1"/>
                </a:solidFill>
                <a:effectLst/>
                <a:latin typeface="Courier New" panose="02070309020205020404" pitchFamily="49" charset="0"/>
                <a:cs typeface="Courier New" panose="02070309020205020404" pitchFamily="49" charset="0"/>
              </a:rPr>
              <a:t>, centrality</a:t>
            </a:r>
            <a:endParaRPr kumimoji="0" lang="en-US" altLang="en-US" sz="1050" b="1" u="none" strike="noStrike" cap="none" normalizeH="0" baseline="0" dirty="0">
              <a:ln>
                <a:noFill/>
              </a:ln>
              <a:solidFill>
                <a:schemeClr val="bg1"/>
              </a:solidFill>
              <a:effectLst/>
              <a:latin typeface="Arial" panose="020B0604020202020204" pitchFamily="34" charset="0"/>
            </a:endParaRPr>
          </a:p>
        </p:txBody>
      </p:sp>
      <p:pic>
        <p:nvPicPr>
          <p:cNvPr id="9" name="Picture 8">
            <a:extLst>
              <a:ext uri="{FF2B5EF4-FFF2-40B4-BE49-F238E27FC236}">
                <a16:creationId xmlns:a16="http://schemas.microsoft.com/office/drawing/2014/main" id="{C80B0AF9-DA77-47F1-B4E0-414BC193E05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63409" y="2365103"/>
            <a:ext cx="4464000" cy="2581200"/>
          </a:xfrm>
          <a:prstGeom prst="rect">
            <a:avLst/>
          </a:prstGeom>
        </p:spPr>
      </p:pic>
      <p:pic>
        <p:nvPicPr>
          <p:cNvPr id="6" name="Picture 5">
            <a:extLst>
              <a:ext uri="{FF2B5EF4-FFF2-40B4-BE49-F238E27FC236}">
                <a16:creationId xmlns:a16="http://schemas.microsoft.com/office/drawing/2014/main" id="{B5B6891A-9B50-4CDC-8C83-6AACA6002942}"/>
              </a:ext>
            </a:extLst>
          </p:cNvPr>
          <p:cNvPicPr>
            <a:picLocks noChangeAspect="1"/>
          </p:cNvPicPr>
          <p:nvPr/>
        </p:nvPicPr>
        <p:blipFill>
          <a:blip r:embed="rId4"/>
          <a:stretch>
            <a:fillRect/>
          </a:stretch>
        </p:blipFill>
        <p:spPr>
          <a:xfrm>
            <a:off x="4795200" y="2365899"/>
            <a:ext cx="3448809" cy="2580404"/>
          </a:xfrm>
          <a:prstGeom prst="rect">
            <a:avLst/>
          </a:prstGeom>
          <a:effectLst>
            <a:outerShdw blurRad="50800" dist="38100" dir="8100000" algn="tr" rotWithShape="0">
              <a:prstClr val="black">
                <a:alpha val="40000"/>
              </a:prstClr>
            </a:outerShdw>
          </a:effectLst>
        </p:spPr>
      </p:pic>
      <p:pic>
        <p:nvPicPr>
          <p:cNvPr id="8" name="Picture 7">
            <a:extLst>
              <a:ext uri="{FF2B5EF4-FFF2-40B4-BE49-F238E27FC236}">
                <a16:creationId xmlns:a16="http://schemas.microsoft.com/office/drawing/2014/main" id="{0CA95C59-3CEA-4D23-AEEE-69B514B6182B}"/>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8140"/>
          <a:stretch/>
        </p:blipFill>
        <p:spPr>
          <a:xfrm>
            <a:off x="263409" y="1104900"/>
            <a:ext cx="7992000" cy="1189227"/>
          </a:xfrm>
          <a:prstGeom prst="rect">
            <a:avLst/>
          </a:prstGeom>
          <a:solidFill>
            <a:schemeClr val="lt1"/>
          </a:solidFill>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268284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496FC-E6CD-47B3-B364-6ED53330D295}"/>
              </a:ext>
            </a:extLst>
          </p:cNvPr>
          <p:cNvSpPr>
            <a:spLocks noGrp="1"/>
          </p:cNvSpPr>
          <p:nvPr>
            <p:ph type="title"/>
          </p:nvPr>
        </p:nvSpPr>
        <p:spPr>
          <a:xfrm>
            <a:off x="311700" y="160036"/>
            <a:ext cx="8520600" cy="572700"/>
          </a:xfrm>
        </p:spPr>
        <p:txBody>
          <a:bodyPr/>
          <a:lstStyle/>
          <a:p>
            <a:r>
              <a:rPr lang="en-US" dirty="0"/>
              <a:t>Example of Meetup Betweenness Centrality</a:t>
            </a:r>
          </a:p>
        </p:txBody>
      </p:sp>
      <p:sp>
        <p:nvSpPr>
          <p:cNvPr id="4" name="Rectangle 1">
            <a:extLst>
              <a:ext uri="{FF2B5EF4-FFF2-40B4-BE49-F238E27FC236}">
                <a16:creationId xmlns:a16="http://schemas.microsoft.com/office/drawing/2014/main" id="{6BD01242-62E3-4410-841D-49CAC7081402}"/>
              </a:ext>
            </a:extLst>
          </p:cNvPr>
          <p:cNvSpPr>
            <a:spLocks noChangeArrowheads="1"/>
          </p:cNvSpPr>
          <p:nvPr/>
        </p:nvSpPr>
        <p:spPr bwMode="auto">
          <a:xfrm>
            <a:off x="175260" y="2540043"/>
            <a:ext cx="184731" cy="25391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50" b="1" i="0" u="none" strike="noStrike" cap="none" normalizeH="0" baseline="0" dirty="0">
              <a:ln>
                <a:noFill/>
              </a:ln>
              <a:solidFill>
                <a:schemeClr val="tx1"/>
              </a:solidFill>
              <a:effectLst/>
              <a:latin typeface="Arial" panose="020B0604020202020204" pitchFamily="34" charset="0"/>
            </a:endParaRPr>
          </a:p>
        </p:txBody>
      </p:sp>
      <p:sp>
        <p:nvSpPr>
          <p:cNvPr id="5" name="Rectangle 2">
            <a:extLst>
              <a:ext uri="{FF2B5EF4-FFF2-40B4-BE49-F238E27FC236}">
                <a16:creationId xmlns:a16="http://schemas.microsoft.com/office/drawing/2014/main" id="{D9E51EA6-A7A6-4412-A6A7-96F27D6CA66A}"/>
              </a:ext>
            </a:extLst>
          </p:cNvPr>
          <p:cNvSpPr>
            <a:spLocks noChangeArrowheads="1"/>
          </p:cNvSpPr>
          <p:nvPr/>
        </p:nvSpPr>
        <p:spPr bwMode="auto">
          <a:xfrm>
            <a:off x="359991" y="1974503"/>
            <a:ext cx="8520600" cy="138499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u="none" strike="noStrike" cap="none" normalizeH="0" baseline="0" dirty="0">
                <a:ln>
                  <a:noFill/>
                </a:ln>
                <a:solidFill>
                  <a:srgbClr val="808080"/>
                </a:solidFill>
                <a:effectLst/>
                <a:latin typeface="Courier New" panose="02070309020205020404" pitchFamily="49" charset="0"/>
                <a:cs typeface="Courier New" panose="02070309020205020404" pitchFamily="49" charset="0"/>
              </a:rPr>
              <a:t>CALL </a:t>
            </a:r>
            <a:r>
              <a:rPr kumimoji="0" lang="en-US" altLang="en-US" sz="1050" b="1" u="none" strike="noStrike" cap="none" normalizeH="0" baseline="0" dirty="0" err="1">
                <a:ln>
                  <a:noFill/>
                </a:ln>
                <a:solidFill>
                  <a:srgbClr val="808080"/>
                </a:solidFill>
                <a:effectLst/>
                <a:latin typeface="Courier New" panose="02070309020205020404" pitchFamily="49" charset="0"/>
                <a:cs typeface="Courier New" panose="02070309020205020404" pitchFamily="49" charset="0"/>
              </a:rPr>
              <a:t>algo.betweenness.stream</a:t>
            </a:r>
            <a:r>
              <a:rPr kumimoji="0" lang="en-US" altLang="en-US" sz="1050" b="1" u="none" strike="noStrike" cap="none" normalizeH="0" baseline="0" dirty="0">
                <a:ln>
                  <a:noFill/>
                </a:ln>
                <a:solidFill>
                  <a:srgbClr val="808080"/>
                </a:solidFill>
                <a:effectLst/>
                <a:latin typeface="Courier New" panose="02070309020205020404" pitchFamily="49" charset="0"/>
                <a:cs typeface="Courier New" panose="02070309020205020404" pitchFamily="49" charset="0"/>
              </a:rPr>
              <a:t>(</a:t>
            </a:r>
            <a:br>
              <a:rPr kumimoji="0" lang="en-US" altLang="en-US" sz="1050" b="1" u="none" strike="noStrike" cap="none" normalizeH="0" baseline="0" dirty="0">
                <a:ln>
                  <a:noFill/>
                </a:ln>
                <a:solidFill>
                  <a:srgbClr val="808080"/>
                </a:solidFill>
                <a:effectLst/>
                <a:latin typeface="Courier New" panose="02070309020205020404" pitchFamily="49" charset="0"/>
                <a:cs typeface="Courier New" panose="02070309020205020404" pitchFamily="49" charset="0"/>
              </a:rPr>
            </a:br>
            <a:r>
              <a:rPr kumimoji="0" lang="en-US" altLang="en-US" sz="1050" b="1" u="none" strike="noStrike" cap="none" normalizeH="0" baseline="0" dirty="0">
                <a:ln>
                  <a:noFill/>
                </a:ln>
                <a:solidFill>
                  <a:srgbClr val="808080"/>
                </a:solidFill>
                <a:effectLst/>
                <a:latin typeface="Courier New" panose="02070309020205020404" pitchFamily="49" charset="0"/>
                <a:cs typeface="Courier New" panose="02070309020205020404" pitchFamily="49" charset="0"/>
              </a:rPr>
              <a:t>'MATCH (</a:t>
            </a:r>
            <a:r>
              <a:rPr kumimoji="0" lang="en-US" altLang="en-US" sz="1050" b="1" u="none" strike="noStrike" cap="none" normalizeH="0" baseline="0" dirty="0" err="1">
                <a:ln>
                  <a:noFill/>
                </a:ln>
                <a:solidFill>
                  <a:srgbClr val="808080"/>
                </a:solidFill>
                <a:effectLst/>
                <a:latin typeface="Courier New" panose="02070309020205020404" pitchFamily="49" charset="0"/>
                <a:cs typeface="Courier New" panose="02070309020205020404" pitchFamily="49" charset="0"/>
              </a:rPr>
              <a:t>u:User:Meetup</a:t>
            </a:r>
            <a:r>
              <a:rPr kumimoji="0" lang="en-US" altLang="en-US" sz="1050" b="1" u="none" strike="noStrike" cap="none" normalizeH="0" baseline="0" dirty="0">
                <a:ln>
                  <a:noFill/>
                </a:ln>
                <a:solidFill>
                  <a:srgbClr val="808080"/>
                </a:solidFill>
                <a:effectLst/>
                <a:latin typeface="Courier New" panose="02070309020205020404" pitchFamily="49" charset="0"/>
                <a:cs typeface="Courier New" panose="02070309020205020404" pitchFamily="49" charset="0"/>
              </a:rPr>
              <a:t>) RETURN id(u) as id',</a:t>
            </a:r>
            <a:br>
              <a:rPr kumimoji="0" lang="en-US" altLang="en-US" sz="1050" b="1" u="none" strike="noStrike" cap="none" normalizeH="0" baseline="0" dirty="0">
                <a:ln>
                  <a:noFill/>
                </a:ln>
                <a:solidFill>
                  <a:srgbClr val="808080"/>
                </a:solidFill>
                <a:effectLst/>
                <a:latin typeface="Courier New" panose="02070309020205020404" pitchFamily="49" charset="0"/>
                <a:cs typeface="Courier New" panose="02070309020205020404" pitchFamily="49" charset="0"/>
              </a:rPr>
            </a:br>
            <a:r>
              <a:rPr kumimoji="0" lang="en-US" altLang="en-US" sz="1050" b="1" u="none" strike="noStrike" cap="none" normalizeH="0" baseline="0" dirty="0">
                <a:ln>
                  <a:noFill/>
                </a:ln>
                <a:solidFill>
                  <a:srgbClr val="808080"/>
                </a:solidFill>
                <a:effectLst/>
                <a:latin typeface="Courier New" panose="02070309020205020404" pitchFamily="49" charset="0"/>
                <a:cs typeface="Courier New" panose="02070309020205020404" pitchFamily="49" charset="0"/>
              </a:rPr>
              <a:t>'MATCH (</a:t>
            </a:r>
            <a:r>
              <a:rPr kumimoji="0" lang="en-US" altLang="en-US" sz="1050" b="1" u="none" strike="noStrike" cap="none" normalizeH="0" baseline="0" dirty="0" err="1">
                <a:ln>
                  <a:noFill/>
                </a:ln>
                <a:solidFill>
                  <a:srgbClr val="808080"/>
                </a:solidFill>
                <a:effectLst/>
                <a:latin typeface="Courier New" panose="02070309020205020404" pitchFamily="49" charset="0"/>
                <a:cs typeface="Courier New" panose="02070309020205020404" pitchFamily="49" charset="0"/>
              </a:rPr>
              <a:t>u:User:Meetup</a:t>
            </a:r>
            <a:r>
              <a:rPr kumimoji="0" lang="en-US" altLang="en-US" sz="1050" b="1" u="none" strike="noStrike" cap="none" normalizeH="0" baseline="0" dirty="0">
                <a:ln>
                  <a:noFill/>
                </a:ln>
                <a:solidFill>
                  <a:srgbClr val="808080"/>
                </a:solidFill>
                <a:effectLst/>
                <a:latin typeface="Courier New" panose="02070309020205020404" pitchFamily="49" charset="0"/>
                <a:cs typeface="Courier New" panose="02070309020205020404" pitchFamily="49" charset="0"/>
              </a:rPr>
              <a:t>)-[:CREATED]-&gt;(</a:t>
            </a:r>
            <a:r>
              <a:rPr kumimoji="0" lang="en-US" altLang="en-US" sz="1050" b="1" u="none" strike="noStrike" cap="none" normalizeH="0" baseline="0" dirty="0" err="1">
                <a:ln>
                  <a:noFill/>
                </a:ln>
                <a:solidFill>
                  <a:srgbClr val="808080"/>
                </a:solidFill>
                <a:effectLst/>
                <a:latin typeface="Courier New" panose="02070309020205020404" pitchFamily="49" charset="0"/>
                <a:cs typeface="Courier New" panose="02070309020205020404" pitchFamily="49" charset="0"/>
              </a:rPr>
              <a:t>e:Event</a:t>
            </a:r>
            <a:r>
              <a:rPr kumimoji="0" lang="en-US" altLang="en-US" sz="1050" b="1" u="none" strike="noStrike" cap="none" normalizeH="0" baseline="0" dirty="0">
                <a:ln>
                  <a:noFill/>
                </a:ln>
                <a:solidFill>
                  <a:srgbClr val="808080"/>
                </a:solidFill>
                <a:effectLst/>
                <a:latin typeface="Courier New" panose="02070309020205020404" pitchFamily="49" charset="0"/>
                <a:cs typeface="Courier New" panose="02070309020205020404" pitchFamily="49" charset="0"/>
              </a:rPr>
              <a:t>)&lt;-[:ATTENDED]-(u2) RETURN id(u) as source, id(u2) as target',</a:t>
            </a:r>
            <a:br>
              <a:rPr kumimoji="0" lang="en-US" altLang="en-US" sz="1050" b="1" u="none" strike="noStrike" cap="none" normalizeH="0" baseline="0" dirty="0">
                <a:ln>
                  <a:noFill/>
                </a:ln>
                <a:solidFill>
                  <a:srgbClr val="808080"/>
                </a:solidFill>
                <a:effectLst/>
                <a:latin typeface="Courier New" panose="02070309020205020404" pitchFamily="49" charset="0"/>
                <a:cs typeface="Courier New" panose="02070309020205020404" pitchFamily="49" charset="0"/>
              </a:rPr>
            </a:br>
            <a:r>
              <a:rPr kumimoji="0" lang="en-US" altLang="en-US" sz="1050" b="1" u="none" strike="noStrike" cap="none" normalizeH="0" baseline="0" dirty="0">
                <a:ln>
                  <a:noFill/>
                </a:ln>
                <a:solidFill>
                  <a:srgbClr val="808080"/>
                </a:solidFill>
                <a:effectLst/>
                <a:latin typeface="Courier New" panose="02070309020205020404" pitchFamily="49" charset="0"/>
                <a:cs typeface="Courier New" panose="02070309020205020404" pitchFamily="49" charset="0"/>
              </a:rPr>
              <a:t>{</a:t>
            </a:r>
            <a:r>
              <a:rPr kumimoji="0" lang="en-US" altLang="en-US" sz="1050" b="1" u="none" strike="noStrike" cap="none" normalizeH="0" baseline="0" dirty="0" err="1">
                <a:ln>
                  <a:noFill/>
                </a:ln>
                <a:solidFill>
                  <a:srgbClr val="808080"/>
                </a:solidFill>
                <a:effectLst/>
                <a:latin typeface="Courier New" panose="02070309020205020404" pitchFamily="49" charset="0"/>
                <a:cs typeface="Courier New" panose="02070309020205020404" pitchFamily="49" charset="0"/>
              </a:rPr>
              <a:t>graph:'cypher</a:t>
            </a:r>
            <a:r>
              <a:rPr kumimoji="0" lang="en-US" altLang="en-US" sz="1050" b="1" u="none" strike="noStrike" cap="none" normalizeH="0" baseline="0" dirty="0">
                <a:ln>
                  <a:noFill/>
                </a:ln>
                <a:solidFill>
                  <a:srgbClr val="808080"/>
                </a:solidFill>
                <a:effectLst/>
                <a:latin typeface="Courier New" panose="02070309020205020404" pitchFamily="49" charset="0"/>
                <a:cs typeface="Courier New" panose="02070309020205020404" pitchFamily="49" charset="0"/>
              </a:rPr>
              <a:t>'})</a:t>
            </a:r>
            <a:br>
              <a:rPr kumimoji="0" lang="en-US" altLang="en-US" sz="1050" b="1" u="none" strike="noStrike" cap="none" normalizeH="0" baseline="0" dirty="0">
                <a:ln>
                  <a:noFill/>
                </a:ln>
                <a:solidFill>
                  <a:srgbClr val="808080"/>
                </a:solidFill>
                <a:effectLst/>
                <a:latin typeface="Courier New" panose="02070309020205020404" pitchFamily="49" charset="0"/>
                <a:cs typeface="Courier New" panose="02070309020205020404" pitchFamily="49" charset="0"/>
              </a:rPr>
            </a:br>
            <a:r>
              <a:rPr kumimoji="0" lang="en-US" altLang="en-US" sz="1050" b="1" u="none" strike="noStrike" cap="none" normalizeH="0" baseline="0" dirty="0">
                <a:ln>
                  <a:noFill/>
                </a:ln>
                <a:solidFill>
                  <a:srgbClr val="808080"/>
                </a:solidFill>
                <a:effectLst/>
                <a:latin typeface="Courier New" panose="02070309020205020404" pitchFamily="49" charset="0"/>
                <a:cs typeface="Courier New" panose="02070309020205020404" pitchFamily="49" charset="0"/>
              </a:rPr>
              <a:t>YIELD </a:t>
            </a:r>
            <a:r>
              <a:rPr kumimoji="0" lang="en-US" altLang="en-US" sz="1050" b="1" u="none" strike="noStrike" cap="none" normalizeH="0" baseline="0" dirty="0" err="1">
                <a:ln>
                  <a:noFill/>
                </a:ln>
                <a:solidFill>
                  <a:srgbClr val="808080"/>
                </a:solidFill>
                <a:effectLst/>
                <a:latin typeface="Courier New" panose="02070309020205020404" pitchFamily="49" charset="0"/>
                <a:cs typeface="Courier New" panose="02070309020205020404" pitchFamily="49" charset="0"/>
              </a:rPr>
              <a:t>nodeId</a:t>
            </a:r>
            <a:r>
              <a:rPr kumimoji="0" lang="en-US" altLang="en-US" sz="1050" b="1" u="none" strike="noStrike" cap="none" normalizeH="0" baseline="0" dirty="0">
                <a:ln>
                  <a:noFill/>
                </a:ln>
                <a:solidFill>
                  <a:srgbClr val="808080"/>
                </a:solidFill>
                <a:effectLst/>
                <a:latin typeface="Courier New" panose="02070309020205020404" pitchFamily="49" charset="0"/>
                <a:cs typeface="Courier New" panose="02070309020205020404" pitchFamily="49" charset="0"/>
              </a:rPr>
              <a:t>, centrality</a:t>
            </a:r>
            <a:br>
              <a:rPr kumimoji="0" lang="en-US" altLang="en-US" sz="1050" b="1" u="none" strike="noStrike" cap="none" normalizeH="0" baseline="0" dirty="0">
                <a:ln>
                  <a:noFill/>
                </a:ln>
                <a:solidFill>
                  <a:srgbClr val="808080"/>
                </a:solidFill>
                <a:effectLst/>
                <a:latin typeface="Courier New" panose="02070309020205020404" pitchFamily="49" charset="0"/>
                <a:cs typeface="Courier New" panose="02070309020205020404" pitchFamily="49" charset="0"/>
              </a:rPr>
            </a:br>
            <a:r>
              <a:rPr kumimoji="0" lang="en-US" altLang="en-US" sz="1050" b="1" u="none" strike="noStrike" cap="none" normalizeH="0" baseline="0" dirty="0">
                <a:ln>
                  <a:noFill/>
                </a:ln>
                <a:solidFill>
                  <a:srgbClr val="808080"/>
                </a:solidFill>
                <a:effectLst/>
                <a:latin typeface="Courier New" panose="02070309020205020404" pitchFamily="49" charset="0"/>
                <a:cs typeface="Courier New" panose="02070309020205020404" pitchFamily="49" charset="0"/>
              </a:rPr>
              <a:t>WITH </a:t>
            </a:r>
            <a:r>
              <a:rPr kumimoji="0" lang="en-US" altLang="en-US" sz="1050" b="1" u="none" strike="noStrike" cap="none" normalizeH="0" baseline="0" dirty="0" err="1">
                <a:ln>
                  <a:noFill/>
                </a:ln>
                <a:solidFill>
                  <a:srgbClr val="808080"/>
                </a:solidFill>
                <a:effectLst/>
                <a:latin typeface="Courier New" panose="02070309020205020404" pitchFamily="49" charset="0"/>
                <a:cs typeface="Courier New" panose="02070309020205020404" pitchFamily="49" charset="0"/>
              </a:rPr>
              <a:t>nodeId</a:t>
            </a:r>
            <a:r>
              <a:rPr kumimoji="0" lang="en-US" altLang="en-US" sz="1050" b="1" u="none" strike="noStrike" cap="none" normalizeH="0" baseline="0" dirty="0">
                <a:ln>
                  <a:noFill/>
                </a:ln>
                <a:solidFill>
                  <a:srgbClr val="808080"/>
                </a:solidFill>
                <a:effectLst/>
                <a:latin typeface="Courier New" panose="02070309020205020404" pitchFamily="49" charset="0"/>
                <a:cs typeface="Courier New" panose="02070309020205020404" pitchFamily="49" charset="0"/>
              </a:rPr>
              <a:t>, centrality ORDER BY centrality DESC LIMIT 10</a:t>
            </a:r>
            <a:br>
              <a:rPr kumimoji="0" lang="en-US" altLang="en-US" sz="1050" b="1" u="none" strike="noStrike" cap="none" normalizeH="0" baseline="0" dirty="0">
                <a:ln>
                  <a:noFill/>
                </a:ln>
                <a:solidFill>
                  <a:srgbClr val="808080"/>
                </a:solidFill>
                <a:effectLst/>
                <a:latin typeface="Courier New" panose="02070309020205020404" pitchFamily="49" charset="0"/>
                <a:cs typeface="Courier New" panose="02070309020205020404" pitchFamily="49" charset="0"/>
              </a:rPr>
            </a:br>
            <a:r>
              <a:rPr kumimoji="0" lang="en-US" altLang="en-US" sz="1050" b="1" u="none" strike="noStrike" cap="none" normalizeH="0" baseline="0" dirty="0">
                <a:ln>
                  <a:noFill/>
                </a:ln>
                <a:solidFill>
                  <a:srgbClr val="808080"/>
                </a:solidFill>
                <a:effectLst/>
                <a:latin typeface="Courier New" panose="02070309020205020404" pitchFamily="49" charset="0"/>
                <a:cs typeface="Courier New" panose="02070309020205020404" pitchFamily="49" charset="0"/>
              </a:rPr>
              <a:t>MATCH (node) where id(node) = </a:t>
            </a:r>
            <a:r>
              <a:rPr kumimoji="0" lang="en-US" altLang="en-US" sz="1050" b="1" u="none" strike="noStrike" cap="none" normalizeH="0" baseline="0" dirty="0" err="1">
                <a:ln>
                  <a:noFill/>
                </a:ln>
                <a:solidFill>
                  <a:srgbClr val="808080"/>
                </a:solidFill>
                <a:effectLst/>
                <a:latin typeface="Courier New" panose="02070309020205020404" pitchFamily="49" charset="0"/>
                <a:cs typeface="Courier New" panose="02070309020205020404" pitchFamily="49" charset="0"/>
              </a:rPr>
              <a:t>nodeId</a:t>
            </a:r>
            <a:br>
              <a:rPr kumimoji="0" lang="en-US" altLang="en-US" sz="1050" b="1" u="none" strike="noStrike" cap="none" normalizeH="0" baseline="0" dirty="0">
                <a:ln>
                  <a:noFill/>
                </a:ln>
                <a:solidFill>
                  <a:srgbClr val="808080"/>
                </a:solidFill>
                <a:effectLst/>
                <a:latin typeface="Courier New" panose="02070309020205020404" pitchFamily="49" charset="0"/>
                <a:cs typeface="Courier New" panose="02070309020205020404" pitchFamily="49" charset="0"/>
              </a:rPr>
            </a:br>
            <a:r>
              <a:rPr kumimoji="0" lang="en-US" altLang="en-US" sz="1050" b="1" u="none" strike="noStrike" cap="none" normalizeH="0" baseline="0" dirty="0">
                <a:ln>
                  <a:noFill/>
                </a:ln>
                <a:solidFill>
                  <a:srgbClr val="808080"/>
                </a:solidFill>
                <a:effectLst/>
                <a:latin typeface="Courier New" panose="02070309020205020404" pitchFamily="49" charset="0"/>
                <a:cs typeface="Courier New" panose="02070309020205020404" pitchFamily="49" charset="0"/>
              </a:rPr>
              <a:t>RETURN node, size((node)--()) as </a:t>
            </a:r>
            <a:r>
              <a:rPr kumimoji="0" lang="en-US" altLang="en-US" sz="1050" b="1" u="none" strike="noStrike" cap="none" normalizeH="0" baseline="0" dirty="0" err="1">
                <a:ln>
                  <a:noFill/>
                </a:ln>
                <a:solidFill>
                  <a:srgbClr val="808080"/>
                </a:solidFill>
                <a:effectLst/>
                <a:latin typeface="Courier New" panose="02070309020205020404" pitchFamily="49" charset="0"/>
                <a:cs typeface="Courier New" panose="02070309020205020404" pitchFamily="49" charset="0"/>
              </a:rPr>
              <a:t>deg</a:t>
            </a:r>
            <a:r>
              <a:rPr kumimoji="0" lang="en-US" altLang="en-US" sz="1050" b="1" u="none" strike="noStrike" cap="none" normalizeH="0" baseline="0" dirty="0">
                <a:ln>
                  <a:noFill/>
                </a:ln>
                <a:solidFill>
                  <a:srgbClr val="808080"/>
                </a:solidFill>
                <a:effectLst/>
                <a:latin typeface="Courier New" panose="02070309020205020404" pitchFamily="49" charset="0"/>
                <a:cs typeface="Courier New" panose="02070309020205020404" pitchFamily="49" charset="0"/>
              </a:rPr>
              <a:t>, centrality</a:t>
            </a:r>
            <a:endParaRPr kumimoji="0" lang="en-US" altLang="en-US" sz="1050" b="1" u="none" strike="noStrike" cap="none" normalizeH="0" baseline="0" dirty="0">
              <a:ln>
                <a:noFill/>
              </a:ln>
              <a:solidFill>
                <a:schemeClr val="tx1"/>
              </a:solidFill>
              <a:effectLst/>
              <a:latin typeface="Arial" panose="020B0604020202020204" pitchFamily="34" charset="0"/>
            </a:endParaRPr>
          </a:p>
        </p:txBody>
      </p:sp>
      <p:pic>
        <p:nvPicPr>
          <p:cNvPr id="3" name="Picture 2">
            <a:extLst>
              <a:ext uri="{FF2B5EF4-FFF2-40B4-BE49-F238E27FC236}">
                <a16:creationId xmlns:a16="http://schemas.microsoft.com/office/drawing/2014/main" id="{C6CC9229-0A0F-4EF1-8436-1C8F4815EAEE}"/>
              </a:ext>
            </a:extLst>
          </p:cNvPr>
          <p:cNvPicPr>
            <a:picLocks noChangeAspect="1"/>
          </p:cNvPicPr>
          <p:nvPr/>
        </p:nvPicPr>
        <p:blipFill>
          <a:blip r:embed="rId3"/>
          <a:stretch>
            <a:fillRect/>
          </a:stretch>
        </p:blipFill>
        <p:spPr>
          <a:xfrm>
            <a:off x="0" y="897864"/>
            <a:ext cx="9144000" cy="4260395"/>
          </a:xfrm>
          <a:prstGeom prst="rect">
            <a:avLst/>
          </a:prstGeom>
        </p:spPr>
      </p:pic>
    </p:spTree>
    <p:extLst>
      <p:ext uri="{BB962C8B-B14F-4D97-AF65-F5344CB8AC3E}">
        <p14:creationId xmlns:p14="http://schemas.microsoft.com/office/powerpoint/2010/main" val="28425055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412A8-D588-4A8F-9DBC-F082929498C9}"/>
              </a:ext>
            </a:extLst>
          </p:cNvPr>
          <p:cNvSpPr>
            <a:spLocks noGrp="1"/>
          </p:cNvSpPr>
          <p:nvPr>
            <p:ph type="title"/>
          </p:nvPr>
        </p:nvSpPr>
        <p:spPr/>
        <p:txBody>
          <a:bodyPr/>
          <a:lstStyle/>
          <a:p>
            <a:r>
              <a:rPr lang="en-US" dirty="0"/>
              <a:t>Triangle Counting</a:t>
            </a:r>
          </a:p>
        </p:txBody>
      </p:sp>
      <p:sp>
        <p:nvSpPr>
          <p:cNvPr id="3" name="Text Placeholder 2">
            <a:extLst>
              <a:ext uri="{FF2B5EF4-FFF2-40B4-BE49-F238E27FC236}">
                <a16:creationId xmlns:a16="http://schemas.microsoft.com/office/drawing/2014/main" id="{28C96BEA-2540-4D8B-8E96-B80C9771F814}"/>
              </a:ext>
            </a:extLst>
          </p:cNvPr>
          <p:cNvSpPr>
            <a:spLocks noGrp="1"/>
          </p:cNvSpPr>
          <p:nvPr>
            <p:ph type="body" idx="1"/>
          </p:nvPr>
        </p:nvSpPr>
        <p:spPr/>
        <p:txBody>
          <a:bodyPr/>
          <a:lstStyle/>
          <a:p>
            <a:pPr>
              <a:buNone/>
            </a:pPr>
            <a:r>
              <a:rPr lang="en-US" dirty="0">
                <a:hlinkClick r:id="rId2"/>
              </a:rPr>
              <a:t>When to use it / use-cases</a:t>
            </a:r>
            <a:endParaRPr lang="en-US" dirty="0"/>
          </a:p>
          <a:p>
            <a:pPr>
              <a:buNone/>
            </a:pPr>
            <a:r>
              <a:rPr lang="en-US" dirty="0"/>
              <a:t>Triangle counting has gained popularity in many other domains including:</a:t>
            </a:r>
          </a:p>
          <a:p>
            <a:pPr marL="285750" indent="-285750"/>
            <a:r>
              <a:rPr lang="en-US" dirty="0"/>
              <a:t> computer network security - intrusion detection and spamming</a:t>
            </a:r>
          </a:p>
          <a:p>
            <a:pPr marL="285750" indent="-285750"/>
            <a:r>
              <a:rPr lang="en-US" dirty="0"/>
              <a:t> web applications - community detection and blog analysis</a:t>
            </a:r>
          </a:p>
          <a:p>
            <a:pPr marL="285750" indent="-285750"/>
            <a:r>
              <a:rPr lang="en-US" dirty="0"/>
              <a:t> social network analysis - link prediction, spam filters, content quality control</a:t>
            </a:r>
          </a:p>
          <a:p>
            <a:pPr marL="285750" indent="-285750"/>
            <a:r>
              <a:rPr lang="en-US" dirty="0"/>
              <a:t> biological networks - protein-protein interaction analysis</a:t>
            </a:r>
          </a:p>
          <a:p>
            <a:endParaRPr lang="en-US" dirty="0"/>
          </a:p>
        </p:txBody>
      </p:sp>
    </p:spTree>
    <p:extLst>
      <p:ext uri="{BB962C8B-B14F-4D97-AF65-F5344CB8AC3E}">
        <p14:creationId xmlns:p14="http://schemas.microsoft.com/office/powerpoint/2010/main" val="12297862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Shape 186"/>
          <p:cNvSpPr/>
          <p:nvPr/>
        </p:nvSpPr>
        <p:spPr>
          <a:xfrm>
            <a:off x="-28605" y="0"/>
            <a:ext cx="9161100" cy="2524652"/>
          </a:xfrm>
          <a:prstGeom prst="rect">
            <a:avLst/>
          </a:prstGeom>
          <a:solidFill>
            <a:srgbClr val="FDD835"/>
          </a:solidFill>
          <a:ln>
            <a:noFill/>
          </a:ln>
        </p:spPr>
        <p:txBody>
          <a:bodyPr wrap="square" lIns="91425" tIns="91425" rIns="91425" bIns="91425" anchor="ctr" anchorCtr="0">
            <a:noAutofit/>
          </a:bodyPr>
          <a:lstStyle/>
          <a:p>
            <a:pPr marL="0" lvl="0" indent="0">
              <a:spcBef>
                <a:spcPts val="0"/>
              </a:spcBef>
              <a:buNone/>
            </a:pPr>
            <a:endParaRPr dirty="0"/>
          </a:p>
        </p:txBody>
      </p:sp>
      <p:sp>
        <p:nvSpPr>
          <p:cNvPr id="189" name="Shape 189"/>
          <p:cNvSpPr txBox="1">
            <a:spLocks noGrp="1"/>
          </p:cNvSpPr>
          <p:nvPr>
            <p:ph type="body" idx="4294967295"/>
          </p:nvPr>
        </p:nvSpPr>
        <p:spPr>
          <a:xfrm>
            <a:off x="181035" y="3108900"/>
            <a:ext cx="2177400" cy="436200"/>
          </a:xfrm>
          <a:prstGeom prst="rect">
            <a:avLst/>
          </a:prstGeom>
        </p:spPr>
        <p:txBody>
          <a:bodyPr wrap="square" lIns="91425" tIns="91425" rIns="91425" bIns="91425" anchor="t" anchorCtr="0">
            <a:noAutofit/>
          </a:bodyPr>
          <a:lstStyle/>
          <a:p>
            <a:pPr marL="0" lvl="0" indent="0" algn="ctr" rtl="0">
              <a:spcBef>
                <a:spcPts val="0"/>
              </a:spcBef>
              <a:buNone/>
            </a:pPr>
            <a:r>
              <a:rPr lang="en-US" sz="1700" dirty="0">
                <a:solidFill>
                  <a:schemeClr val="dk1"/>
                </a:solidFill>
              </a:rPr>
              <a:t>Ray Bernard</a:t>
            </a:r>
            <a:endParaRPr lang="en" sz="1700" dirty="0">
              <a:solidFill>
                <a:schemeClr val="dk1"/>
              </a:solidFill>
            </a:endParaRPr>
          </a:p>
        </p:txBody>
      </p:sp>
      <p:cxnSp>
        <p:nvCxnSpPr>
          <p:cNvPr id="190" name="Shape 190"/>
          <p:cNvCxnSpPr/>
          <p:nvPr/>
        </p:nvCxnSpPr>
        <p:spPr>
          <a:xfrm>
            <a:off x="1118175" y="3561938"/>
            <a:ext cx="270900" cy="0"/>
          </a:xfrm>
          <a:prstGeom prst="straightConnector1">
            <a:avLst/>
          </a:prstGeom>
          <a:noFill/>
          <a:ln w="9525" cap="flat" cmpd="sng">
            <a:solidFill>
              <a:schemeClr val="dk2"/>
            </a:solidFill>
            <a:prstDash val="solid"/>
            <a:round/>
            <a:headEnd type="none" w="lg" len="lg"/>
            <a:tailEnd type="none" w="lg" len="lg"/>
          </a:ln>
        </p:spPr>
      </p:cxnSp>
      <p:sp>
        <p:nvSpPr>
          <p:cNvPr id="191" name="Shape 191"/>
          <p:cNvSpPr txBox="1">
            <a:spLocks noGrp="1"/>
          </p:cNvSpPr>
          <p:nvPr>
            <p:ph type="body" idx="4294967295"/>
          </p:nvPr>
        </p:nvSpPr>
        <p:spPr>
          <a:xfrm>
            <a:off x="181035" y="3641661"/>
            <a:ext cx="2177400" cy="1153800"/>
          </a:xfrm>
          <a:prstGeom prst="rect">
            <a:avLst/>
          </a:prstGeom>
        </p:spPr>
        <p:txBody>
          <a:bodyPr wrap="square" lIns="91425" tIns="91425" rIns="91425" bIns="91425" anchor="t" anchorCtr="0">
            <a:noAutofit/>
          </a:bodyPr>
          <a:lstStyle/>
          <a:p>
            <a:pPr marL="0" lvl="0" indent="0" algn="ctr" rtl="0">
              <a:spcBef>
                <a:spcPts val="0"/>
              </a:spcBef>
              <a:buNone/>
            </a:pPr>
            <a:r>
              <a:rPr lang="en-US" sz="1300" dirty="0"/>
              <a:t>CEO &amp; Chief Architect</a:t>
            </a:r>
          </a:p>
          <a:p>
            <a:pPr lvl="0" algn="ctr">
              <a:buNone/>
            </a:pPr>
            <a:r>
              <a:rPr lang="en-US" sz="1300" dirty="0">
                <a:hlinkClick r:id="rId3"/>
              </a:rPr>
              <a:t>https://www.linkedin.com/in/ray-bernard-960382/</a:t>
            </a:r>
            <a:endParaRPr lang="en-US" sz="1300" dirty="0"/>
          </a:p>
          <a:p>
            <a:pPr lvl="0" algn="ctr">
              <a:buNone/>
            </a:pPr>
            <a:endParaRPr lang="en" sz="1300" dirty="0"/>
          </a:p>
        </p:txBody>
      </p:sp>
      <p:sp>
        <p:nvSpPr>
          <p:cNvPr id="193" name="Shape 193"/>
          <p:cNvSpPr txBox="1">
            <a:spLocks noGrp="1"/>
          </p:cNvSpPr>
          <p:nvPr>
            <p:ph type="body" idx="4294967295"/>
          </p:nvPr>
        </p:nvSpPr>
        <p:spPr>
          <a:xfrm>
            <a:off x="2374552" y="3108900"/>
            <a:ext cx="2177400" cy="436200"/>
          </a:xfrm>
          <a:prstGeom prst="rect">
            <a:avLst/>
          </a:prstGeom>
          <a:noFill/>
          <a:ln>
            <a:noFill/>
          </a:ln>
        </p:spPr>
        <p:txBody>
          <a:bodyPr wrap="square" lIns="91425" tIns="91425" rIns="91425" bIns="91425" anchor="t" anchorCtr="0">
            <a:noAutofit/>
          </a:bodyPr>
          <a:lstStyle/>
          <a:p>
            <a:pPr algn="ctr">
              <a:buNone/>
            </a:pPr>
            <a:r>
              <a:rPr lang="en" sz="1700" dirty="0">
                <a:solidFill>
                  <a:schemeClr val="dk1"/>
                </a:solidFill>
              </a:rPr>
              <a:t>Jen Webb</a:t>
            </a:r>
          </a:p>
        </p:txBody>
      </p:sp>
      <p:cxnSp>
        <p:nvCxnSpPr>
          <p:cNvPr id="194" name="Shape 194"/>
          <p:cNvCxnSpPr/>
          <p:nvPr/>
        </p:nvCxnSpPr>
        <p:spPr>
          <a:xfrm>
            <a:off x="3327800" y="3561938"/>
            <a:ext cx="270900" cy="0"/>
          </a:xfrm>
          <a:prstGeom prst="straightConnector1">
            <a:avLst/>
          </a:prstGeom>
          <a:noFill/>
          <a:ln w="9525" cap="flat" cmpd="sng">
            <a:solidFill>
              <a:schemeClr val="dk2"/>
            </a:solidFill>
            <a:prstDash val="solid"/>
            <a:round/>
            <a:headEnd type="none" w="lg" len="lg"/>
            <a:tailEnd type="none" w="lg" len="lg"/>
          </a:ln>
        </p:spPr>
      </p:cxnSp>
      <p:sp>
        <p:nvSpPr>
          <p:cNvPr id="195" name="Shape 195"/>
          <p:cNvSpPr txBox="1">
            <a:spLocks noGrp="1"/>
          </p:cNvSpPr>
          <p:nvPr>
            <p:ph type="body" idx="4294967295"/>
          </p:nvPr>
        </p:nvSpPr>
        <p:spPr>
          <a:xfrm>
            <a:off x="2374552" y="3641661"/>
            <a:ext cx="2177400" cy="1153800"/>
          </a:xfrm>
          <a:prstGeom prst="rect">
            <a:avLst/>
          </a:prstGeom>
        </p:spPr>
        <p:txBody>
          <a:bodyPr wrap="square" lIns="91425" tIns="91425" rIns="91425" bIns="91425" anchor="t" anchorCtr="0">
            <a:noAutofit/>
          </a:bodyPr>
          <a:lstStyle/>
          <a:p>
            <a:pPr marL="0" lvl="0" indent="0" algn="ctr" rtl="0">
              <a:spcBef>
                <a:spcPts val="0"/>
              </a:spcBef>
              <a:buNone/>
            </a:pPr>
            <a:r>
              <a:rPr lang="en-US" sz="1300" dirty="0"/>
              <a:t>VP of Development</a:t>
            </a:r>
          </a:p>
          <a:p>
            <a:pPr lvl="0" algn="ctr">
              <a:buNone/>
            </a:pPr>
            <a:r>
              <a:rPr lang="en-US" sz="1300" dirty="0">
                <a:hlinkClick r:id="rId4"/>
              </a:rPr>
              <a:t>https://www.linkedin.com/in/jennifer-webb-b2658018/</a:t>
            </a:r>
            <a:endParaRPr lang="en-US" sz="1300" dirty="0"/>
          </a:p>
          <a:p>
            <a:pPr lvl="0" algn="ctr">
              <a:buNone/>
            </a:pPr>
            <a:endParaRPr lang="en" sz="1300" dirty="0"/>
          </a:p>
        </p:txBody>
      </p:sp>
      <p:sp>
        <p:nvSpPr>
          <p:cNvPr id="197" name="Shape 197"/>
          <p:cNvSpPr txBox="1">
            <a:spLocks noGrp="1"/>
          </p:cNvSpPr>
          <p:nvPr>
            <p:ph type="body" idx="4294967295"/>
          </p:nvPr>
        </p:nvSpPr>
        <p:spPr>
          <a:xfrm>
            <a:off x="4584169" y="3108900"/>
            <a:ext cx="2177400" cy="436200"/>
          </a:xfrm>
          <a:prstGeom prst="rect">
            <a:avLst/>
          </a:prstGeom>
          <a:noFill/>
          <a:ln>
            <a:noFill/>
          </a:ln>
        </p:spPr>
        <p:txBody>
          <a:bodyPr wrap="square" lIns="91425" tIns="91425" rIns="91425" bIns="91425" anchor="t" anchorCtr="0">
            <a:noAutofit/>
          </a:bodyPr>
          <a:lstStyle/>
          <a:p>
            <a:pPr algn="ctr">
              <a:buNone/>
            </a:pPr>
            <a:r>
              <a:rPr lang="en-US" sz="1700" dirty="0" err="1">
                <a:solidFill>
                  <a:schemeClr val="dk1"/>
                </a:solidFill>
              </a:rPr>
              <a:t>Lihua</a:t>
            </a:r>
            <a:r>
              <a:rPr lang="en-US" sz="1700" dirty="0">
                <a:solidFill>
                  <a:schemeClr val="dk1"/>
                </a:solidFill>
              </a:rPr>
              <a:t> (Lily) </a:t>
            </a:r>
            <a:r>
              <a:rPr lang="en-US" sz="1700" dirty="0" err="1">
                <a:solidFill>
                  <a:schemeClr val="dk1"/>
                </a:solidFill>
              </a:rPr>
              <a:t>Xiong</a:t>
            </a:r>
            <a:endParaRPr lang="en-US" sz="1700" dirty="0">
              <a:solidFill>
                <a:schemeClr val="dk1"/>
              </a:solidFill>
            </a:endParaRPr>
          </a:p>
          <a:p>
            <a:pPr algn="ctr">
              <a:buNone/>
            </a:pPr>
            <a:endParaRPr lang="en" sz="1700" dirty="0">
              <a:solidFill>
                <a:schemeClr val="dk1"/>
              </a:solidFill>
            </a:endParaRPr>
          </a:p>
        </p:txBody>
      </p:sp>
      <p:cxnSp>
        <p:nvCxnSpPr>
          <p:cNvPr id="198" name="Shape 198"/>
          <p:cNvCxnSpPr/>
          <p:nvPr/>
        </p:nvCxnSpPr>
        <p:spPr>
          <a:xfrm>
            <a:off x="5554075" y="3561938"/>
            <a:ext cx="270900" cy="0"/>
          </a:xfrm>
          <a:prstGeom prst="straightConnector1">
            <a:avLst/>
          </a:prstGeom>
          <a:noFill/>
          <a:ln w="9525" cap="flat" cmpd="sng">
            <a:solidFill>
              <a:schemeClr val="dk2"/>
            </a:solidFill>
            <a:prstDash val="solid"/>
            <a:round/>
            <a:headEnd type="none" w="lg" len="lg"/>
            <a:tailEnd type="none" w="lg" len="lg"/>
          </a:ln>
        </p:spPr>
      </p:cxnSp>
      <p:sp>
        <p:nvSpPr>
          <p:cNvPr id="199" name="Shape 199"/>
          <p:cNvSpPr txBox="1">
            <a:spLocks noGrp="1"/>
          </p:cNvSpPr>
          <p:nvPr>
            <p:ph type="body" idx="4294967295"/>
          </p:nvPr>
        </p:nvSpPr>
        <p:spPr>
          <a:xfrm>
            <a:off x="4584169" y="3641661"/>
            <a:ext cx="2177400" cy="1153800"/>
          </a:xfrm>
          <a:prstGeom prst="rect">
            <a:avLst/>
          </a:prstGeom>
        </p:spPr>
        <p:txBody>
          <a:bodyPr wrap="square" lIns="91425" tIns="91425" rIns="91425" bIns="91425" anchor="t" anchorCtr="0">
            <a:noAutofit/>
          </a:bodyPr>
          <a:lstStyle/>
          <a:p>
            <a:pPr marL="0" lvl="0" indent="0" algn="ctr" rtl="0">
              <a:spcBef>
                <a:spcPts val="0"/>
              </a:spcBef>
              <a:buNone/>
            </a:pPr>
            <a:r>
              <a:rPr lang="en-US" sz="1300" dirty="0"/>
              <a:t>Data Scientist </a:t>
            </a:r>
          </a:p>
          <a:p>
            <a:pPr lvl="0" algn="ctr">
              <a:buNone/>
            </a:pPr>
            <a:r>
              <a:rPr lang="en-US" sz="1300" dirty="0">
                <a:hlinkClick r:id="rId5"/>
              </a:rPr>
              <a:t>https://www.linkedin.com/in/lihua-lily-xiong-773400a6/</a:t>
            </a:r>
            <a:endParaRPr lang="en-US" sz="1300" dirty="0"/>
          </a:p>
          <a:p>
            <a:pPr lvl="0" algn="ctr">
              <a:buNone/>
            </a:pPr>
            <a:r>
              <a:rPr lang="en-US" sz="1300" dirty="0"/>
              <a:t> </a:t>
            </a:r>
          </a:p>
          <a:p>
            <a:pPr marL="0" lvl="0" indent="0" algn="ctr" rtl="0">
              <a:spcBef>
                <a:spcPts val="0"/>
              </a:spcBef>
              <a:buNone/>
            </a:pPr>
            <a:endParaRPr lang="en" sz="1300" dirty="0"/>
          </a:p>
        </p:txBody>
      </p:sp>
      <p:sp>
        <p:nvSpPr>
          <p:cNvPr id="201" name="Shape 201"/>
          <p:cNvSpPr txBox="1">
            <a:spLocks noGrp="1"/>
          </p:cNvSpPr>
          <p:nvPr>
            <p:ph type="body" idx="4294967295"/>
          </p:nvPr>
        </p:nvSpPr>
        <p:spPr>
          <a:xfrm>
            <a:off x="6777682" y="3108900"/>
            <a:ext cx="2177400" cy="436200"/>
          </a:xfrm>
          <a:prstGeom prst="rect">
            <a:avLst/>
          </a:prstGeom>
          <a:noFill/>
          <a:ln>
            <a:noFill/>
          </a:ln>
        </p:spPr>
        <p:txBody>
          <a:bodyPr wrap="square" lIns="91425" tIns="91425" rIns="91425" bIns="91425" anchor="t" anchorCtr="0">
            <a:noAutofit/>
          </a:bodyPr>
          <a:lstStyle/>
          <a:p>
            <a:pPr algn="ctr">
              <a:buNone/>
            </a:pPr>
            <a:r>
              <a:rPr lang="en-US" sz="1700" dirty="0">
                <a:solidFill>
                  <a:schemeClr val="dk1"/>
                </a:solidFill>
              </a:rPr>
              <a:t>Alexei </a:t>
            </a:r>
            <a:r>
              <a:rPr lang="en-US" sz="1700" dirty="0" err="1">
                <a:solidFill>
                  <a:schemeClr val="dk1"/>
                </a:solidFill>
              </a:rPr>
              <a:t>Demchouk</a:t>
            </a:r>
            <a:endParaRPr lang="en" sz="1700" dirty="0">
              <a:solidFill>
                <a:schemeClr val="dk1"/>
              </a:solidFill>
            </a:endParaRPr>
          </a:p>
        </p:txBody>
      </p:sp>
      <p:cxnSp>
        <p:nvCxnSpPr>
          <p:cNvPr id="202" name="Shape 202"/>
          <p:cNvCxnSpPr/>
          <p:nvPr/>
        </p:nvCxnSpPr>
        <p:spPr>
          <a:xfrm>
            <a:off x="7747050" y="3561938"/>
            <a:ext cx="270900" cy="0"/>
          </a:xfrm>
          <a:prstGeom prst="straightConnector1">
            <a:avLst/>
          </a:prstGeom>
          <a:noFill/>
          <a:ln w="9525" cap="flat" cmpd="sng">
            <a:solidFill>
              <a:schemeClr val="dk2"/>
            </a:solidFill>
            <a:prstDash val="solid"/>
            <a:round/>
            <a:headEnd type="none" w="lg" len="lg"/>
            <a:tailEnd type="none" w="lg" len="lg"/>
          </a:ln>
        </p:spPr>
      </p:cxnSp>
      <p:sp>
        <p:nvSpPr>
          <p:cNvPr id="203" name="Shape 203"/>
          <p:cNvSpPr txBox="1">
            <a:spLocks noGrp="1"/>
          </p:cNvSpPr>
          <p:nvPr>
            <p:ph type="body" idx="4294967295"/>
          </p:nvPr>
        </p:nvSpPr>
        <p:spPr>
          <a:xfrm>
            <a:off x="6777682" y="3641661"/>
            <a:ext cx="2177400" cy="1153800"/>
          </a:xfrm>
          <a:prstGeom prst="rect">
            <a:avLst/>
          </a:prstGeom>
        </p:spPr>
        <p:txBody>
          <a:bodyPr wrap="square" lIns="91425" tIns="91425" rIns="91425" bIns="91425" anchor="t" anchorCtr="0">
            <a:noAutofit/>
          </a:bodyPr>
          <a:lstStyle/>
          <a:p>
            <a:pPr marL="0" lvl="0" indent="0" algn="ctr" rtl="0">
              <a:spcBef>
                <a:spcPts val="0"/>
              </a:spcBef>
              <a:buNone/>
            </a:pPr>
            <a:r>
              <a:rPr lang="en-US" sz="1300" dirty="0"/>
              <a:t>Data Scientist</a:t>
            </a:r>
          </a:p>
          <a:p>
            <a:pPr lvl="0" algn="ctr">
              <a:buNone/>
            </a:pPr>
            <a:r>
              <a:rPr lang="en-US" sz="1300" dirty="0">
                <a:hlinkClick r:id="rId6"/>
              </a:rPr>
              <a:t>https://www.linkedin.com/in/aleksod/</a:t>
            </a:r>
            <a:endParaRPr lang="en" sz="1300" dirty="0"/>
          </a:p>
          <a:p>
            <a:pPr lvl="0" algn="ctr">
              <a:buNone/>
            </a:pPr>
            <a:endParaRPr lang="en" sz="1300" dirty="0"/>
          </a:p>
        </p:txBody>
      </p:sp>
      <p:sp>
        <p:nvSpPr>
          <p:cNvPr id="6" name="Oval 5">
            <a:extLst>
              <a:ext uri="{FF2B5EF4-FFF2-40B4-BE49-F238E27FC236}">
                <a16:creationId xmlns:a16="http://schemas.microsoft.com/office/drawing/2014/main" id="{09A97D3D-0C28-4BE9-A67F-715F045FBB91}"/>
              </a:ext>
            </a:extLst>
          </p:cNvPr>
          <p:cNvSpPr/>
          <p:nvPr/>
        </p:nvSpPr>
        <p:spPr>
          <a:xfrm>
            <a:off x="440139" y="1282352"/>
            <a:ext cx="1659193" cy="1691894"/>
          </a:xfrm>
          <a:prstGeom prst="ellipse">
            <a:avLst/>
          </a:prstGeom>
          <a:blipFill dpi="0" rotWithShape="1">
            <a:blip r:embed="rId7" cstate="hqprint">
              <a:extLst>
                <a:ext uri="{28A0092B-C50C-407E-A947-70E740481C1C}">
                  <a14:useLocalDpi xmlns:a14="http://schemas.microsoft.com/office/drawing/2010/main"/>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F86BBEF9-7956-4246-8DF4-8F640C78B7CE}"/>
              </a:ext>
            </a:extLst>
          </p:cNvPr>
          <p:cNvSpPr/>
          <p:nvPr/>
        </p:nvSpPr>
        <p:spPr>
          <a:xfrm>
            <a:off x="4843273" y="1282352"/>
            <a:ext cx="1659193" cy="1691894"/>
          </a:xfrm>
          <a:prstGeom prst="ellipse">
            <a:avLst/>
          </a:prstGeom>
          <a:blipFill dpi="0" rotWithShape="1">
            <a:blip r:embed="rId8">
              <a:extLst>
                <a:ext uri="{28A0092B-C50C-407E-A947-70E740481C1C}">
                  <a14:useLocalDpi xmlns:a14="http://schemas.microsoft.com/office/drawing/2010/main"/>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4CBD4374-6187-4C46-82FB-82BAAFC0DB30}"/>
              </a:ext>
            </a:extLst>
          </p:cNvPr>
          <p:cNvSpPr/>
          <p:nvPr/>
        </p:nvSpPr>
        <p:spPr>
          <a:xfrm>
            <a:off x="7036786" y="1311187"/>
            <a:ext cx="1659193" cy="1691894"/>
          </a:xfrm>
          <a:prstGeom prst="ellipse">
            <a:avLst/>
          </a:prstGeom>
          <a:blipFill dpi="0" rotWithShape="1">
            <a:blip r:embed="rId9">
              <a:extLst>
                <a:ext uri="{28A0092B-C50C-407E-A947-70E740481C1C}">
                  <a14:useLocalDpi xmlns:a14="http://schemas.microsoft.com/office/drawing/2010/main"/>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7EE3CCBE-4367-443B-A0B7-B219ECBEA4DE}"/>
              </a:ext>
            </a:extLst>
          </p:cNvPr>
          <p:cNvSpPr/>
          <p:nvPr/>
        </p:nvSpPr>
        <p:spPr>
          <a:xfrm>
            <a:off x="2633656" y="1311187"/>
            <a:ext cx="1659193" cy="1691894"/>
          </a:xfrm>
          <a:prstGeom prst="ellipse">
            <a:avLst/>
          </a:prstGeom>
          <a:blipFill dpi="0" rotWithShape="1">
            <a:blip r:embed="rId10">
              <a:extLst>
                <a:ext uri="{28A0092B-C50C-407E-A947-70E740481C1C}">
                  <a14:useLocalDpi xmlns:a14="http://schemas.microsoft.com/office/drawing/2010/main"/>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Shape 99">
            <a:extLst>
              <a:ext uri="{FF2B5EF4-FFF2-40B4-BE49-F238E27FC236}">
                <a16:creationId xmlns:a16="http://schemas.microsoft.com/office/drawing/2014/main" id="{90B8858D-B147-4041-8F97-72F2293C4572}"/>
              </a:ext>
            </a:extLst>
          </p:cNvPr>
          <p:cNvSpPr txBox="1">
            <a:spLocks/>
          </p:cNvSpPr>
          <p:nvPr/>
        </p:nvSpPr>
        <p:spPr>
          <a:xfrm>
            <a:off x="311700" y="289575"/>
            <a:ext cx="4556400" cy="5727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buClr>
                <a:schemeClr val="dk1"/>
              </a:buClr>
              <a:buSzPct val="100000"/>
              <a:defRPr sz="2800" b="1"/>
            </a:lvl1pPr>
            <a:lvl2pPr>
              <a:buClr>
                <a:schemeClr val="dk1"/>
              </a:buClr>
              <a:buSzPct val="100000"/>
              <a:defRPr sz="2800" b="1">
                <a:solidFill>
                  <a:srgbClr val="FFFFFF"/>
                </a:solidFill>
              </a:defRPr>
            </a:lvl2pPr>
            <a:lvl3pPr>
              <a:buClr>
                <a:schemeClr val="dk1"/>
              </a:buClr>
              <a:buSzPct val="100000"/>
              <a:defRPr sz="2800" b="1">
                <a:solidFill>
                  <a:srgbClr val="FFFFFF"/>
                </a:solidFill>
              </a:defRPr>
            </a:lvl3pPr>
            <a:lvl4pPr>
              <a:buClr>
                <a:schemeClr val="dk1"/>
              </a:buClr>
              <a:buSzPct val="100000"/>
              <a:defRPr sz="2800" b="1">
                <a:solidFill>
                  <a:srgbClr val="FFFFFF"/>
                </a:solidFill>
              </a:defRPr>
            </a:lvl4pPr>
            <a:lvl5pPr>
              <a:buClr>
                <a:schemeClr val="dk1"/>
              </a:buClr>
              <a:buSzPct val="100000"/>
              <a:defRPr sz="2800" b="1">
                <a:solidFill>
                  <a:srgbClr val="FFFFFF"/>
                </a:solidFill>
              </a:defRPr>
            </a:lvl5pPr>
            <a:lvl6pPr>
              <a:buClr>
                <a:schemeClr val="dk1"/>
              </a:buClr>
              <a:buSzPct val="100000"/>
              <a:defRPr sz="2800" b="1">
                <a:solidFill>
                  <a:srgbClr val="FFFFFF"/>
                </a:solidFill>
              </a:defRPr>
            </a:lvl6pPr>
            <a:lvl7pPr>
              <a:buClr>
                <a:schemeClr val="dk1"/>
              </a:buClr>
              <a:buSzPct val="100000"/>
              <a:defRPr sz="2800" b="1">
                <a:solidFill>
                  <a:srgbClr val="FFFFFF"/>
                </a:solidFill>
              </a:defRPr>
            </a:lvl7pPr>
            <a:lvl8pPr>
              <a:buClr>
                <a:schemeClr val="dk1"/>
              </a:buClr>
              <a:buSzPct val="100000"/>
              <a:defRPr sz="2800" b="1">
                <a:solidFill>
                  <a:srgbClr val="FFFFFF"/>
                </a:solidFill>
              </a:defRPr>
            </a:lvl8pPr>
            <a:lvl9pPr>
              <a:buClr>
                <a:schemeClr val="dk1"/>
              </a:buClr>
              <a:buSzPct val="100000"/>
              <a:defRPr sz="2800" b="1">
                <a:solidFill>
                  <a:srgbClr val="FFFFFF"/>
                </a:solidFill>
              </a:defRPr>
            </a:lvl9pPr>
          </a:lstStyle>
          <a:p>
            <a:r>
              <a:rPr lang="en" dirty="0"/>
              <a:t>Meet the Team</a:t>
            </a:r>
          </a:p>
        </p:txBody>
      </p:sp>
      <p:sp>
        <p:nvSpPr>
          <p:cNvPr id="21" name="Shape 100">
            <a:extLst>
              <a:ext uri="{FF2B5EF4-FFF2-40B4-BE49-F238E27FC236}">
                <a16:creationId xmlns:a16="http://schemas.microsoft.com/office/drawing/2014/main" id="{D88DABA0-0B5C-4379-8914-06F5B245C6C7}"/>
              </a:ext>
            </a:extLst>
          </p:cNvPr>
          <p:cNvSpPr txBox="1"/>
          <p:nvPr/>
        </p:nvSpPr>
        <p:spPr>
          <a:xfrm>
            <a:off x="4982525" y="289550"/>
            <a:ext cx="3900000" cy="572700"/>
          </a:xfrm>
          <a:prstGeom prst="rect">
            <a:avLst/>
          </a:prstGeom>
          <a:noFill/>
          <a:ln>
            <a:noFill/>
          </a:ln>
        </p:spPr>
        <p:txBody>
          <a:bodyPr lIns="91425" tIns="91425" rIns="91425" bIns="91425" anchor="t" anchorCtr="0">
            <a:noAutofit/>
          </a:bodyPr>
          <a:lstStyle/>
          <a:p>
            <a:pPr lvl="0" rtl="0">
              <a:lnSpc>
                <a:spcPct val="115000"/>
              </a:lnSpc>
              <a:spcBef>
                <a:spcPts val="0"/>
              </a:spcBef>
              <a:spcAft>
                <a:spcPts val="1500"/>
              </a:spcAft>
              <a:buNone/>
            </a:pPr>
            <a:r>
              <a:rPr lang="en" sz="1150" dirty="0">
                <a:solidFill>
                  <a:schemeClr val="dk1"/>
                </a:solidFill>
              </a:rPr>
              <a:t>SuprFanz is created and powered by a team of talented and dedicated people who care about what we do.</a:t>
            </a:r>
          </a:p>
          <a:p>
            <a:pPr lvl="0" rtl="0">
              <a:spcBef>
                <a:spcPts val="0"/>
              </a:spcBef>
              <a:buNone/>
            </a:pPr>
            <a:endParaRPr dirty="0"/>
          </a:p>
        </p:txBody>
      </p:sp>
    </p:spTree>
    <p:extLst>
      <p:ext uri="{BB962C8B-B14F-4D97-AF65-F5344CB8AC3E}">
        <p14:creationId xmlns:p14="http://schemas.microsoft.com/office/powerpoint/2010/main" val="40918245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0BECD-0588-46C7-9D8F-F03491972CF6}"/>
              </a:ext>
            </a:extLst>
          </p:cNvPr>
          <p:cNvSpPr>
            <a:spLocks noGrp="1"/>
          </p:cNvSpPr>
          <p:nvPr>
            <p:ph type="title"/>
          </p:nvPr>
        </p:nvSpPr>
        <p:spPr/>
        <p:txBody>
          <a:bodyPr/>
          <a:lstStyle/>
          <a:p>
            <a:r>
              <a:rPr lang="en-US" dirty="0"/>
              <a:t>Triangle Clustering Coefficient</a:t>
            </a:r>
          </a:p>
        </p:txBody>
      </p:sp>
      <p:sp>
        <p:nvSpPr>
          <p:cNvPr id="3" name="Text Placeholder 2">
            <a:extLst>
              <a:ext uri="{FF2B5EF4-FFF2-40B4-BE49-F238E27FC236}">
                <a16:creationId xmlns:a16="http://schemas.microsoft.com/office/drawing/2014/main" id="{37FFB03A-4AC1-4102-832C-6B53AE5EE230}"/>
              </a:ext>
            </a:extLst>
          </p:cNvPr>
          <p:cNvSpPr>
            <a:spLocks noGrp="1"/>
          </p:cNvSpPr>
          <p:nvPr>
            <p:ph type="body" idx="1"/>
          </p:nvPr>
        </p:nvSpPr>
        <p:spPr>
          <a:xfrm>
            <a:off x="311700" y="1152475"/>
            <a:ext cx="8520600" cy="3416400"/>
          </a:xfrm>
        </p:spPr>
        <p:txBody>
          <a:bodyPr/>
          <a:lstStyle/>
          <a:p>
            <a:pPr>
              <a:buNone/>
            </a:pPr>
            <a:r>
              <a:rPr lang="en-US" dirty="0"/>
              <a:t>In graph theory, a clustering coefficient is a measure of the degree to which nodes in a graph tend to cluster together. </a:t>
            </a:r>
          </a:p>
          <a:p>
            <a:pPr>
              <a:buNone/>
            </a:pPr>
            <a:br>
              <a:rPr lang="en-US" b="1" dirty="0"/>
            </a:br>
            <a:r>
              <a:rPr lang="en-US" b="1" dirty="0"/>
              <a:t>Find Clustering around Twitter Tags</a:t>
            </a:r>
          </a:p>
        </p:txBody>
      </p:sp>
      <p:pic>
        <p:nvPicPr>
          <p:cNvPr id="4" name="Picture 3">
            <a:extLst>
              <a:ext uri="{FF2B5EF4-FFF2-40B4-BE49-F238E27FC236}">
                <a16:creationId xmlns:a16="http://schemas.microsoft.com/office/drawing/2014/main" id="{2CE61FF6-C78A-4D9E-A5F9-CA707F20B9B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
          <a:stretch/>
        </p:blipFill>
        <p:spPr>
          <a:xfrm>
            <a:off x="330197" y="3077149"/>
            <a:ext cx="6840000" cy="990600"/>
          </a:xfrm>
          <a:prstGeom prst="rect">
            <a:avLst/>
          </a:prstGeom>
        </p:spPr>
      </p:pic>
    </p:spTree>
    <p:extLst>
      <p:ext uri="{BB962C8B-B14F-4D97-AF65-F5344CB8AC3E}">
        <p14:creationId xmlns:p14="http://schemas.microsoft.com/office/powerpoint/2010/main" val="14714006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496FC-E6CD-47B3-B364-6ED53330D295}"/>
              </a:ext>
            </a:extLst>
          </p:cNvPr>
          <p:cNvSpPr>
            <a:spLocks noGrp="1"/>
          </p:cNvSpPr>
          <p:nvPr>
            <p:ph type="title"/>
          </p:nvPr>
        </p:nvSpPr>
        <p:spPr>
          <a:xfrm>
            <a:off x="311700" y="50800"/>
            <a:ext cx="8520600" cy="414866"/>
          </a:xfrm>
        </p:spPr>
        <p:txBody>
          <a:bodyPr/>
          <a:lstStyle/>
          <a:p>
            <a:r>
              <a:rPr lang="en-US" sz="2400" dirty="0"/>
              <a:t>Triangle Count for Twitter Tags</a:t>
            </a:r>
          </a:p>
        </p:txBody>
      </p:sp>
      <p:pic>
        <p:nvPicPr>
          <p:cNvPr id="10" name="Picture 9">
            <a:extLst>
              <a:ext uri="{FF2B5EF4-FFF2-40B4-BE49-F238E27FC236}">
                <a16:creationId xmlns:a16="http://schemas.microsoft.com/office/drawing/2014/main" id="{AD38FE0B-D212-4BB3-81A2-A618EE97670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233"/>
          <a:stretch/>
        </p:blipFill>
        <p:spPr>
          <a:xfrm>
            <a:off x="0" y="571500"/>
            <a:ext cx="9144000" cy="4572000"/>
          </a:xfrm>
          <a:prstGeom prst="rect">
            <a:avLst/>
          </a:prstGeom>
          <a:solidFill>
            <a:srgbClr val="FAFBFD"/>
          </a:solidFill>
        </p:spPr>
      </p:pic>
      <p:pic>
        <p:nvPicPr>
          <p:cNvPr id="12" name="Picture 11">
            <a:extLst>
              <a:ext uri="{FF2B5EF4-FFF2-40B4-BE49-F238E27FC236}">
                <a16:creationId xmlns:a16="http://schemas.microsoft.com/office/drawing/2014/main" id="{C5F8387D-40C0-4433-80E9-46A10482685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0" y="571500"/>
            <a:ext cx="9144000" cy="216000"/>
          </a:xfrm>
          <a:prstGeom prst="rect">
            <a:avLst/>
          </a:prstGeom>
          <a:effectLst>
            <a:outerShdw blurRad="50800" dist="12700" dir="5400000" algn="t" rotWithShape="0">
              <a:prstClr val="black">
                <a:alpha val="85000"/>
              </a:prstClr>
            </a:outerShdw>
          </a:effectLst>
        </p:spPr>
      </p:pic>
      <p:grpSp>
        <p:nvGrpSpPr>
          <p:cNvPr id="16" name="Group 15">
            <a:extLst>
              <a:ext uri="{FF2B5EF4-FFF2-40B4-BE49-F238E27FC236}">
                <a16:creationId xmlns:a16="http://schemas.microsoft.com/office/drawing/2014/main" id="{918EE280-DCBB-426D-94A5-53D3D3A5ECDB}"/>
              </a:ext>
            </a:extLst>
          </p:cNvPr>
          <p:cNvGrpSpPr/>
          <p:nvPr/>
        </p:nvGrpSpPr>
        <p:grpSpPr>
          <a:xfrm>
            <a:off x="1" y="2099733"/>
            <a:ext cx="2566906" cy="3067700"/>
            <a:chOff x="33865" y="678900"/>
            <a:chExt cx="3762375" cy="4496400"/>
          </a:xfrm>
          <a:solidFill>
            <a:schemeClr val="lt1"/>
          </a:solidFill>
          <a:effectLst>
            <a:outerShdw blurRad="50800" dist="38100" dir="18900000" algn="bl" rotWithShape="0">
              <a:prstClr val="black">
                <a:alpha val="40000"/>
              </a:prstClr>
            </a:outerShdw>
          </a:effectLst>
        </p:grpSpPr>
        <p:pic>
          <p:nvPicPr>
            <p:cNvPr id="14" name="Picture 13">
              <a:extLst>
                <a:ext uri="{FF2B5EF4-FFF2-40B4-BE49-F238E27FC236}">
                  <a16:creationId xmlns:a16="http://schemas.microsoft.com/office/drawing/2014/main" id="{BCD55163-76FA-4A72-B01A-00E1849E0951}"/>
                </a:ext>
              </a:extLst>
            </p:cNvPr>
            <p:cNvPicPr>
              <a:picLocks noChangeAspect="1"/>
            </p:cNvPicPr>
            <p:nvPr/>
          </p:nvPicPr>
          <p:blipFill>
            <a:blip r:embed="rId5"/>
            <a:stretch>
              <a:fillRect/>
            </a:stretch>
          </p:blipFill>
          <p:spPr>
            <a:xfrm>
              <a:off x="33865" y="678900"/>
              <a:ext cx="1219200" cy="4495800"/>
            </a:xfrm>
            <a:prstGeom prst="rect">
              <a:avLst/>
            </a:prstGeom>
            <a:grpFill/>
          </p:spPr>
        </p:pic>
        <p:pic>
          <p:nvPicPr>
            <p:cNvPr id="15" name="Picture 14">
              <a:extLst>
                <a:ext uri="{FF2B5EF4-FFF2-40B4-BE49-F238E27FC236}">
                  <a16:creationId xmlns:a16="http://schemas.microsoft.com/office/drawing/2014/main" id="{59D3B034-6813-4745-A85A-0861C377A648}"/>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1253065" y="678900"/>
              <a:ext cx="2543175" cy="4496400"/>
            </a:xfrm>
            <a:prstGeom prst="rect">
              <a:avLst/>
            </a:prstGeom>
            <a:grpFill/>
          </p:spPr>
        </p:pic>
      </p:grpSp>
    </p:spTree>
    <p:extLst>
      <p:ext uri="{BB962C8B-B14F-4D97-AF65-F5344CB8AC3E}">
        <p14:creationId xmlns:p14="http://schemas.microsoft.com/office/powerpoint/2010/main" val="2559129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6E809F1C-D32C-4403-A6D4-0F16D4FF3F7F}"/>
              </a:ext>
            </a:extLst>
          </p:cNvPr>
          <p:cNvSpPr>
            <a:spLocks noChangeArrowheads="1"/>
          </p:cNvSpPr>
          <p:nvPr/>
        </p:nvSpPr>
        <p:spPr bwMode="auto">
          <a:xfrm>
            <a:off x="76200" y="2300697"/>
            <a:ext cx="9067800" cy="90024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1" u="none" strike="noStrike" cap="none" normalizeH="0" baseline="0" dirty="0">
                <a:ln>
                  <a:noFill/>
                </a:ln>
                <a:solidFill>
                  <a:srgbClr val="808080"/>
                </a:solidFill>
                <a:effectLst/>
                <a:latin typeface="Courier New" panose="02070309020205020404" pitchFamily="49" charset="0"/>
                <a:cs typeface="Courier New" panose="02070309020205020404" pitchFamily="49" charset="0"/>
              </a:rPr>
              <a:t>CALL </a:t>
            </a:r>
            <a:r>
              <a:rPr kumimoji="0" lang="en-US" altLang="en-US" sz="1050" b="1" i="1" u="none" strike="noStrike" cap="none" normalizeH="0" baseline="0" dirty="0" err="1">
                <a:ln>
                  <a:noFill/>
                </a:ln>
                <a:solidFill>
                  <a:srgbClr val="808080"/>
                </a:solidFill>
                <a:effectLst/>
                <a:latin typeface="Courier New" panose="02070309020205020404" pitchFamily="49" charset="0"/>
                <a:cs typeface="Courier New" panose="02070309020205020404" pitchFamily="49" charset="0"/>
              </a:rPr>
              <a:t>algo.pageRank.stream</a:t>
            </a:r>
            <a:r>
              <a:rPr kumimoji="0" lang="en-US" altLang="en-US" sz="1050" b="1" i="1" u="none" strike="noStrike" cap="none" normalizeH="0" baseline="0" dirty="0">
                <a:ln>
                  <a:noFill/>
                </a:ln>
                <a:solidFill>
                  <a:srgbClr val="808080"/>
                </a:solidFill>
                <a:effectLst/>
                <a:latin typeface="Courier New" panose="02070309020205020404" pitchFamily="49" charset="0"/>
                <a:cs typeface="Courier New" panose="02070309020205020404" pitchFamily="49" charset="0"/>
              </a:rPr>
              <a:t>('MATCH (</a:t>
            </a:r>
            <a:r>
              <a:rPr kumimoji="0" lang="en-US" altLang="en-US" sz="1050" b="1" i="1" u="none" strike="noStrike" cap="none" normalizeH="0" baseline="0" dirty="0" err="1">
                <a:ln>
                  <a:noFill/>
                </a:ln>
                <a:solidFill>
                  <a:srgbClr val="808080"/>
                </a:solidFill>
                <a:effectLst/>
                <a:latin typeface="Courier New" panose="02070309020205020404" pitchFamily="49" charset="0"/>
                <a:cs typeface="Courier New" panose="02070309020205020404" pitchFamily="49" charset="0"/>
              </a:rPr>
              <a:t>u:cosmic:fb_guest</a:t>
            </a:r>
            <a:r>
              <a:rPr kumimoji="0" lang="en-US" altLang="en-US" sz="1050" b="1" i="1" u="none" strike="noStrike" cap="none" normalizeH="0" baseline="0" dirty="0">
                <a:ln>
                  <a:noFill/>
                </a:ln>
                <a:solidFill>
                  <a:srgbClr val="808080"/>
                </a:solidFill>
                <a:effectLst/>
                <a:latin typeface="Courier New" panose="02070309020205020404" pitchFamily="49" charset="0"/>
                <a:cs typeface="Courier New" panose="02070309020205020404" pitchFamily="49" charset="0"/>
              </a:rPr>
              <a:t>) RETURN id(u) as id',</a:t>
            </a:r>
            <a:br>
              <a:rPr kumimoji="0" lang="en-US" altLang="en-US" sz="1050" b="1" i="1" u="none" strike="noStrike" cap="none" normalizeH="0" baseline="0" dirty="0">
                <a:ln>
                  <a:noFill/>
                </a:ln>
                <a:solidFill>
                  <a:srgbClr val="808080"/>
                </a:solidFill>
                <a:effectLst/>
                <a:latin typeface="Courier New" panose="02070309020205020404" pitchFamily="49" charset="0"/>
                <a:cs typeface="Courier New" panose="02070309020205020404" pitchFamily="49" charset="0"/>
              </a:rPr>
            </a:br>
            <a:r>
              <a:rPr kumimoji="0" lang="en-US" altLang="en-US" sz="1050" b="1" i="1" u="none" strike="noStrike" cap="none" normalizeH="0" baseline="0" dirty="0">
                <a:ln>
                  <a:noFill/>
                </a:ln>
                <a:solidFill>
                  <a:srgbClr val="808080"/>
                </a:solidFill>
                <a:effectLst/>
                <a:latin typeface="Courier New" panose="02070309020205020404" pitchFamily="49" charset="0"/>
                <a:cs typeface="Courier New" panose="02070309020205020404" pitchFamily="49" charset="0"/>
              </a:rPr>
              <a:t>'MATCH (n1:fb_event)&lt;-[:RSVP]-(</a:t>
            </a:r>
            <a:r>
              <a:rPr kumimoji="0" lang="en-US" altLang="en-US" sz="1050" b="1" i="1" u="none" strike="noStrike" cap="none" normalizeH="0" baseline="0" dirty="0" err="1">
                <a:ln>
                  <a:noFill/>
                </a:ln>
                <a:solidFill>
                  <a:srgbClr val="808080"/>
                </a:solidFill>
                <a:effectLst/>
                <a:latin typeface="Courier New" panose="02070309020205020404" pitchFamily="49" charset="0"/>
                <a:cs typeface="Courier New" panose="02070309020205020404" pitchFamily="49" charset="0"/>
              </a:rPr>
              <a:t>u:fb_guest</a:t>
            </a:r>
            <a:r>
              <a:rPr kumimoji="0" lang="en-US" altLang="en-US" sz="1050" b="1" i="1" u="none" strike="noStrike" cap="none" normalizeH="0" baseline="0" dirty="0">
                <a:ln>
                  <a:noFill/>
                </a:ln>
                <a:solidFill>
                  <a:srgbClr val="808080"/>
                </a:solidFill>
                <a:effectLst/>
                <a:latin typeface="Courier New" panose="02070309020205020404" pitchFamily="49" charset="0"/>
                <a:cs typeface="Courier New" panose="02070309020205020404" pitchFamily="49" charset="0"/>
              </a:rPr>
              <a:t>)  RETURN id(u) as source, id(n1) as target',</a:t>
            </a:r>
            <a:br>
              <a:rPr kumimoji="0" lang="en-US" altLang="en-US" sz="1050" b="1" i="1" u="none" strike="noStrike" cap="none" normalizeH="0" baseline="0" dirty="0">
                <a:ln>
                  <a:noFill/>
                </a:ln>
                <a:solidFill>
                  <a:srgbClr val="808080"/>
                </a:solidFill>
                <a:effectLst/>
                <a:latin typeface="Courier New" panose="02070309020205020404" pitchFamily="49" charset="0"/>
                <a:cs typeface="Courier New" panose="02070309020205020404" pitchFamily="49" charset="0"/>
              </a:rPr>
            </a:br>
            <a:r>
              <a:rPr kumimoji="0" lang="en-US" altLang="en-US" sz="1050" b="1" i="1" u="none" strike="noStrike" cap="none" normalizeH="0" baseline="0" dirty="0">
                <a:ln>
                  <a:noFill/>
                </a:ln>
                <a:solidFill>
                  <a:srgbClr val="808080"/>
                </a:solidFill>
                <a:effectLst/>
                <a:latin typeface="Courier New" panose="02070309020205020404" pitchFamily="49" charset="0"/>
                <a:cs typeface="Courier New" panose="02070309020205020404" pitchFamily="49" charset="0"/>
              </a:rPr>
              <a:t>{</a:t>
            </a:r>
            <a:r>
              <a:rPr kumimoji="0" lang="en-US" altLang="en-US" sz="1050" b="1" i="1" u="none" strike="noStrike" cap="none" normalizeH="0" baseline="0" dirty="0" err="1">
                <a:ln>
                  <a:noFill/>
                </a:ln>
                <a:solidFill>
                  <a:srgbClr val="808080"/>
                </a:solidFill>
                <a:effectLst/>
                <a:latin typeface="Courier New" panose="02070309020205020404" pitchFamily="49" charset="0"/>
                <a:cs typeface="Courier New" panose="02070309020205020404" pitchFamily="49" charset="0"/>
              </a:rPr>
              <a:t>graph:'cypher</a:t>
            </a:r>
            <a:r>
              <a:rPr kumimoji="0" lang="en-US" altLang="en-US" sz="1050" b="1" i="1" u="none" strike="noStrike" cap="none" normalizeH="0" baseline="0" dirty="0">
                <a:ln>
                  <a:noFill/>
                </a:ln>
                <a:solidFill>
                  <a:srgbClr val="808080"/>
                </a:solidFill>
                <a:effectLst/>
                <a:latin typeface="Courier New" panose="02070309020205020404" pitchFamily="49" charset="0"/>
                <a:cs typeface="Courier New" panose="02070309020205020404" pitchFamily="49" charset="0"/>
              </a:rPr>
              <a:t>'})</a:t>
            </a:r>
            <a:br>
              <a:rPr kumimoji="0" lang="en-US" altLang="en-US" sz="1050" b="1" i="1" u="none" strike="noStrike" cap="none" normalizeH="0" baseline="0" dirty="0">
                <a:ln>
                  <a:noFill/>
                </a:ln>
                <a:solidFill>
                  <a:srgbClr val="808080"/>
                </a:solidFill>
                <a:effectLst/>
                <a:latin typeface="Courier New" panose="02070309020205020404" pitchFamily="49" charset="0"/>
                <a:cs typeface="Courier New" panose="02070309020205020404" pitchFamily="49" charset="0"/>
              </a:rPr>
            </a:br>
            <a:r>
              <a:rPr kumimoji="0" lang="en-US" altLang="en-US" sz="1050" b="1" i="1" u="none" strike="noStrike" cap="none" normalizeH="0" baseline="0" dirty="0">
                <a:ln>
                  <a:noFill/>
                </a:ln>
                <a:solidFill>
                  <a:srgbClr val="808080"/>
                </a:solidFill>
                <a:effectLst/>
                <a:latin typeface="Courier New" panose="02070309020205020404" pitchFamily="49" charset="0"/>
                <a:cs typeface="Courier New" panose="02070309020205020404" pitchFamily="49" charset="0"/>
              </a:rPr>
              <a:t>YIELD node, score</a:t>
            </a:r>
            <a:br>
              <a:rPr kumimoji="0" lang="en-US" altLang="en-US" sz="1050" b="1" i="1" u="none" strike="noStrike" cap="none" normalizeH="0" baseline="0" dirty="0">
                <a:ln>
                  <a:noFill/>
                </a:ln>
                <a:solidFill>
                  <a:srgbClr val="808080"/>
                </a:solidFill>
                <a:effectLst/>
                <a:latin typeface="Courier New" panose="02070309020205020404" pitchFamily="49" charset="0"/>
                <a:cs typeface="Courier New" panose="02070309020205020404" pitchFamily="49" charset="0"/>
              </a:rPr>
            </a:br>
            <a:r>
              <a:rPr kumimoji="0" lang="en-US" altLang="en-US" sz="1050" b="1" i="1" u="none" strike="noStrike" cap="none" normalizeH="0" baseline="0" dirty="0">
                <a:ln>
                  <a:noFill/>
                </a:ln>
                <a:solidFill>
                  <a:srgbClr val="808080"/>
                </a:solidFill>
                <a:effectLst/>
                <a:latin typeface="Courier New" panose="02070309020205020404" pitchFamily="49" charset="0"/>
                <a:cs typeface="Courier New" panose="02070309020205020404" pitchFamily="49" charset="0"/>
              </a:rPr>
              <a:t>RETURN node, size((node)--()) as </a:t>
            </a:r>
            <a:r>
              <a:rPr kumimoji="0" lang="en-US" altLang="en-US" sz="1050" b="1" i="1" u="none" strike="noStrike" cap="none" normalizeH="0" baseline="0" dirty="0" err="1">
                <a:ln>
                  <a:noFill/>
                </a:ln>
                <a:solidFill>
                  <a:srgbClr val="808080"/>
                </a:solidFill>
                <a:effectLst/>
                <a:latin typeface="Courier New" panose="02070309020205020404" pitchFamily="49" charset="0"/>
                <a:cs typeface="Courier New" panose="02070309020205020404" pitchFamily="49" charset="0"/>
              </a:rPr>
              <a:t>deg</a:t>
            </a:r>
            <a:r>
              <a:rPr lang="en-US" altLang="en-US" sz="1050" b="1" i="1" dirty="0">
                <a:solidFill>
                  <a:srgbClr val="808080"/>
                </a:solidFill>
                <a:latin typeface="Courier New" panose="02070309020205020404" pitchFamily="49" charset="0"/>
                <a:cs typeface="Courier New" panose="02070309020205020404" pitchFamily="49" charset="0"/>
              </a:rPr>
              <a:t> </a:t>
            </a:r>
            <a:r>
              <a:rPr kumimoji="0" lang="en-US" altLang="en-US" sz="1050" b="1" i="1" u="none" strike="noStrike" cap="none" normalizeH="0" baseline="0" dirty="0">
                <a:ln>
                  <a:noFill/>
                </a:ln>
                <a:solidFill>
                  <a:srgbClr val="808080"/>
                </a:solidFill>
                <a:effectLst/>
                <a:latin typeface="Courier New" panose="02070309020205020404" pitchFamily="49" charset="0"/>
                <a:cs typeface="Courier New" panose="02070309020205020404" pitchFamily="49" charset="0"/>
              </a:rPr>
              <a:t>ORDER BY </a:t>
            </a:r>
            <a:r>
              <a:rPr kumimoji="0" lang="en-US" altLang="en-US" sz="1050" b="1" i="1" u="none" strike="noStrike" cap="none" normalizeH="0" baseline="0" dirty="0" err="1">
                <a:ln>
                  <a:noFill/>
                </a:ln>
                <a:solidFill>
                  <a:srgbClr val="808080"/>
                </a:solidFill>
                <a:effectLst/>
                <a:latin typeface="Courier New" panose="02070309020205020404" pitchFamily="49" charset="0"/>
                <a:cs typeface="Courier New" panose="02070309020205020404" pitchFamily="49" charset="0"/>
              </a:rPr>
              <a:t>deg</a:t>
            </a:r>
            <a:r>
              <a:rPr kumimoji="0" lang="en-US" altLang="en-US" sz="1050" b="1" i="1" u="none" strike="noStrike" cap="none" normalizeH="0" baseline="0" dirty="0">
                <a:ln>
                  <a:noFill/>
                </a:ln>
                <a:solidFill>
                  <a:srgbClr val="808080"/>
                </a:solidFill>
                <a:effectLst/>
                <a:latin typeface="Courier New" panose="02070309020205020404" pitchFamily="49" charset="0"/>
                <a:cs typeface="Courier New" panose="02070309020205020404" pitchFamily="49" charset="0"/>
              </a:rPr>
              <a:t> DESC LIMIT 100</a:t>
            </a:r>
            <a:endParaRPr kumimoji="0" lang="en-US" altLang="en-US" sz="1050" b="1" i="0" u="none" strike="noStrike" cap="none" normalizeH="0" baseline="0" dirty="0">
              <a:ln>
                <a:noFill/>
              </a:ln>
              <a:solidFill>
                <a:schemeClr val="tx1"/>
              </a:solidFill>
              <a:effectLst/>
              <a:latin typeface="Arial" panose="020B0604020202020204" pitchFamily="34" charset="0"/>
            </a:endParaRPr>
          </a:p>
        </p:txBody>
      </p:sp>
      <p:sp>
        <p:nvSpPr>
          <p:cNvPr id="2" name="Title 1">
            <a:extLst>
              <a:ext uri="{FF2B5EF4-FFF2-40B4-BE49-F238E27FC236}">
                <a16:creationId xmlns:a16="http://schemas.microsoft.com/office/drawing/2014/main" id="{9E6496FC-E6CD-47B3-B364-6ED53330D295}"/>
              </a:ext>
            </a:extLst>
          </p:cNvPr>
          <p:cNvSpPr>
            <a:spLocks noGrp="1"/>
          </p:cNvSpPr>
          <p:nvPr>
            <p:ph type="title"/>
          </p:nvPr>
        </p:nvSpPr>
        <p:spPr>
          <a:xfrm>
            <a:off x="311700" y="117949"/>
            <a:ext cx="8520600" cy="572700"/>
          </a:xfrm>
        </p:spPr>
        <p:txBody>
          <a:bodyPr/>
          <a:lstStyle/>
          <a:p>
            <a:r>
              <a:rPr lang="en-US" sz="2000" dirty="0"/>
              <a:t>Degree Count: Facebook</a:t>
            </a:r>
          </a:p>
        </p:txBody>
      </p:sp>
      <p:pic>
        <p:nvPicPr>
          <p:cNvPr id="8" name="Picture 7">
            <a:extLst>
              <a:ext uri="{FF2B5EF4-FFF2-40B4-BE49-F238E27FC236}">
                <a16:creationId xmlns:a16="http://schemas.microsoft.com/office/drawing/2014/main" id="{895D89A8-1049-49DE-9C1D-35FC71071C8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9013" b="-1107"/>
          <a:stretch/>
        </p:blipFill>
        <p:spPr>
          <a:xfrm>
            <a:off x="0" y="720000"/>
            <a:ext cx="9144000" cy="4428000"/>
          </a:xfrm>
          <a:prstGeom prst="rect">
            <a:avLst/>
          </a:prstGeom>
          <a:solidFill>
            <a:srgbClr val="FAFBFD"/>
          </a:solidFill>
        </p:spPr>
      </p:pic>
      <p:pic>
        <p:nvPicPr>
          <p:cNvPr id="10" name="Picture 9">
            <a:extLst>
              <a:ext uri="{FF2B5EF4-FFF2-40B4-BE49-F238E27FC236}">
                <a16:creationId xmlns:a16="http://schemas.microsoft.com/office/drawing/2014/main" id="{48045683-5F8A-4A14-AECC-64752105BC7A}"/>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t="-1"/>
          <a:stretch/>
        </p:blipFill>
        <p:spPr>
          <a:xfrm>
            <a:off x="6130977" y="1059610"/>
            <a:ext cx="3013023" cy="378000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3635541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6E809F1C-D32C-4403-A6D4-0F16D4FF3F7F}"/>
              </a:ext>
            </a:extLst>
          </p:cNvPr>
          <p:cNvSpPr>
            <a:spLocks noChangeArrowheads="1"/>
          </p:cNvSpPr>
          <p:nvPr/>
        </p:nvSpPr>
        <p:spPr bwMode="auto">
          <a:xfrm>
            <a:off x="76200" y="2300697"/>
            <a:ext cx="9067800" cy="90024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1" u="none" strike="noStrike" cap="none" normalizeH="0" baseline="0" dirty="0">
                <a:ln>
                  <a:noFill/>
                </a:ln>
                <a:solidFill>
                  <a:srgbClr val="808080"/>
                </a:solidFill>
                <a:effectLst/>
                <a:latin typeface="Courier New" panose="02070309020205020404" pitchFamily="49" charset="0"/>
                <a:cs typeface="Courier New" panose="02070309020205020404" pitchFamily="49" charset="0"/>
              </a:rPr>
              <a:t>CALL </a:t>
            </a:r>
            <a:r>
              <a:rPr kumimoji="0" lang="en-US" altLang="en-US" sz="1050" b="1" i="1" u="none" strike="noStrike" cap="none" normalizeH="0" baseline="0" dirty="0" err="1">
                <a:ln>
                  <a:noFill/>
                </a:ln>
                <a:solidFill>
                  <a:srgbClr val="808080"/>
                </a:solidFill>
                <a:effectLst/>
                <a:latin typeface="Courier New" panose="02070309020205020404" pitchFamily="49" charset="0"/>
                <a:cs typeface="Courier New" panose="02070309020205020404" pitchFamily="49" charset="0"/>
              </a:rPr>
              <a:t>algo.pageRank.stream</a:t>
            </a:r>
            <a:r>
              <a:rPr kumimoji="0" lang="en-US" altLang="en-US" sz="1050" b="1" i="1" u="none" strike="noStrike" cap="none" normalizeH="0" baseline="0" dirty="0">
                <a:ln>
                  <a:noFill/>
                </a:ln>
                <a:solidFill>
                  <a:srgbClr val="808080"/>
                </a:solidFill>
                <a:effectLst/>
                <a:latin typeface="Courier New" panose="02070309020205020404" pitchFamily="49" charset="0"/>
                <a:cs typeface="Courier New" panose="02070309020205020404" pitchFamily="49" charset="0"/>
              </a:rPr>
              <a:t>('MATCH (</a:t>
            </a:r>
            <a:r>
              <a:rPr kumimoji="0" lang="en-US" altLang="en-US" sz="1050" b="1" i="1" u="none" strike="noStrike" cap="none" normalizeH="0" baseline="0" dirty="0" err="1">
                <a:ln>
                  <a:noFill/>
                </a:ln>
                <a:solidFill>
                  <a:srgbClr val="808080"/>
                </a:solidFill>
                <a:effectLst/>
                <a:latin typeface="Courier New" panose="02070309020205020404" pitchFamily="49" charset="0"/>
                <a:cs typeface="Courier New" panose="02070309020205020404" pitchFamily="49" charset="0"/>
              </a:rPr>
              <a:t>u:cosmic:fb_guest</a:t>
            </a:r>
            <a:r>
              <a:rPr kumimoji="0" lang="en-US" altLang="en-US" sz="1050" b="1" i="1" u="none" strike="noStrike" cap="none" normalizeH="0" baseline="0" dirty="0">
                <a:ln>
                  <a:noFill/>
                </a:ln>
                <a:solidFill>
                  <a:srgbClr val="808080"/>
                </a:solidFill>
                <a:effectLst/>
                <a:latin typeface="Courier New" panose="02070309020205020404" pitchFamily="49" charset="0"/>
                <a:cs typeface="Courier New" panose="02070309020205020404" pitchFamily="49" charset="0"/>
              </a:rPr>
              <a:t>) RETURN id(u) as id',</a:t>
            </a:r>
            <a:br>
              <a:rPr kumimoji="0" lang="en-US" altLang="en-US" sz="1050" b="1" i="1" u="none" strike="noStrike" cap="none" normalizeH="0" baseline="0" dirty="0">
                <a:ln>
                  <a:noFill/>
                </a:ln>
                <a:solidFill>
                  <a:srgbClr val="808080"/>
                </a:solidFill>
                <a:effectLst/>
                <a:latin typeface="Courier New" panose="02070309020205020404" pitchFamily="49" charset="0"/>
                <a:cs typeface="Courier New" panose="02070309020205020404" pitchFamily="49" charset="0"/>
              </a:rPr>
            </a:br>
            <a:r>
              <a:rPr kumimoji="0" lang="en-US" altLang="en-US" sz="1050" b="1" i="1" u="none" strike="noStrike" cap="none" normalizeH="0" baseline="0" dirty="0">
                <a:ln>
                  <a:noFill/>
                </a:ln>
                <a:solidFill>
                  <a:srgbClr val="808080"/>
                </a:solidFill>
                <a:effectLst/>
                <a:latin typeface="Courier New" panose="02070309020205020404" pitchFamily="49" charset="0"/>
                <a:cs typeface="Courier New" panose="02070309020205020404" pitchFamily="49" charset="0"/>
              </a:rPr>
              <a:t>'MATCH (n1:fb_event)&lt;-[:RSVP]-(</a:t>
            </a:r>
            <a:r>
              <a:rPr kumimoji="0" lang="en-US" altLang="en-US" sz="1050" b="1" i="1" u="none" strike="noStrike" cap="none" normalizeH="0" baseline="0" dirty="0" err="1">
                <a:ln>
                  <a:noFill/>
                </a:ln>
                <a:solidFill>
                  <a:srgbClr val="808080"/>
                </a:solidFill>
                <a:effectLst/>
                <a:latin typeface="Courier New" panose="02070309020205020404" pitchFamily="49" charset="0"/>
                <a:cs typeface="Courier New" panose="02070309020205020404" pitchFamily="49" charset="0"/>
              </a:rPr>
              <a:t>u:fb_guest</a:t>
            </a:r>
            <a:r>
              <a:rPr kumimoji="0" lang="en-US" altLang="en-US" sz="1050" b="1" i="1" u="none" strike="noStrike" cap="none" normalizeH="0" baseline="0" dirty="0">
                <a:ln>
                  <a:noFill/>
                </a:ln>
                <a:solidFill>
                  <a:srgbClr val="808080"/>
                </a:solidFill>
                <a:effectLst/>
                <a:latin typeface="Courier New" panose="02070309020205020404" pitchFamily="49" charset="0"/>
                <a:cs typeface="Courier New" panose="02070309020205020404" pitchFamily="49" charset="0"/>
              </a:rPr>
              <a:t>)  RETURN id(u) as source, id(n1) as target',</a:t>
            </a:r>
            <a:br>
              <a:rPr kumimoji="0" lang="en-US" altLang="en-US" sz="1050" b="1" i="1" u="none" strike="noStrike" cap="none" normalizeH="0" baseline="0" dirty="0">
                <a:ln>
                  <a:noFill/>
                </a:ln>
                <a:solidFill>
                  <a:srgbClr val="808080"/>
                </a:solidFill>
                <a:effectLst/>
                <a:latin typeface="Courier New" panose="02070309020205020404" pitchFamily="49" charset="0"/>
                <a:cs typeface="Courier New" panose="02070309020205020404" pitchFamily="49" charset="0"/>
              </a:rPr>
            </a:br>
            <a:r>
              <a:rPr kumimoji="0" lang="en-US" altLang="en-US" sz="1050" b="1" i="1" u="none" strike="noStrike" cap="none" normalizeH="0" baseline="0" dirty="0">
                <a:ln>
                  <a:noFill/>
                </a:ln>
                <a:solidFill>
                  <a:srgbClr val="808080"/>
                </a:solidFill>
                <a:effectLst/>
                <a:latin typeface="Courier New" panose="02070309020205020404" pitchFamily="49" charset="0"/>
                <a:cs typeface="Courier New" panose="02070309020205020404" pitchFamily="49" charset="0"/>
              </a:rPr>
              <a:t>{</a:t>
            </a:r>
            <a:r>
              <a:rPr kumimoji="0" lang="en-US" altLang="en-US" sz="1050" b="1" i="1" u="none" strike="noStrike" cap="none" normalizeH="0" baseline="0" dirty="0" err="1">
                <a:ln>
                  <a:noFill/>
                </a:ln>
                <a:solidFill>
                  <a:srgbClr val="808080"/>
                </a:solidFill>
                <a:effectLst/>
                <a:latin typeface="Courier New" panose="02070309020205020404" pitchFamily="49" charset="0"/>
                <a:cs typeface="Courier New" panose="02070309020205020404" pitchFamily="49" charset="0"/>
              </a:rPr>
              <a:t>graph:'cypher</a:t>
            </a:r>
            <a:r>
              <a:rPr kumimoji="0" lang="en-US" altLang="en-US" sz="1050" b="1" i="1" u="none" strike="noStrike" cap="none" normalizeH="0" baseline="0" dirty="0">
                <a:ln>
                  <a:noFill/>
                </a:ln>
                <a:solidFill>
                  <a:srgbClr val="808080"/>
                </a:solidFill>
                <a:effectLst/>
                <a:latin typeface="Courier New" panose="02070309020205020404" pitchFamily="49" charset="0"/>
                <a:cs typeface="Courier New" panose="02070309020205020404" pitchFamily="49" charset="0"/>
              </a:rPr>
              <a:t>'})</a:t>
            </a:r>
            <a:br>
              <a:rPr kumimoji="0" lang="en-US" altLang="en-US" sz="1050" b="1" i="1" u="none" strike="noStrike" cap="none" normalizeH="0" baseline="0" dirty="0">
                <a:ln>
                  <a:noFill/>
                </a:ln>
                <a:solidFill>
                  <a:srgbClr val="808080"/>
                </a:solidFill>
                <a:effectLst/>
                <a:latin typeface="Courier New" panose="02070309020205020404" pitchFamily="49" charset="0"/>
                <a:cs typeface="Courier New" panose="02070309020205020404" pitchFamily="49" charset="0"/>
              </a:rPr>
            </a:br>
            <a:r>
              <a:rPr kumimoji="0" lang="en-US" altLang="en-US" sz="1050" b="1" i="1" u="none" strike="noStrike" cap="none" normalizeH="0" baseline="0" dirty="0">
                <a:ln>
                  <a:noFill/>
                </a:ln>
                <a:solidFill>
                  <a:srgbClr val="808080"/>
                </a:solidFill>
                <a:effectLst/>
                <a:latin typeface="Courier New" panose="02070309020205020404" pitchFamily="49" charset="0"/>
                <a:cs typeface="Courier New" panose="02070309020205020404" pitchFamily="49" charset="0"/>
              </a:rPr>
              <a:t>YIELD node, score</a:t>
            </a:r>
            <a:br>
              <a:rPr kumimoji="0" lang="en-US" altLang="en-US" sz="1050" b="1" i="1" u="none" strike="noStrike" cap="none" normalizeH="0" baseline="0" dirty="0">
                <a:ln>
                  <a:noFill/>
                </a:ln>
                <a:solidFill>
                  <a:srgbClr val="808080"/>
                </a:solidFill>
                <a:effectLst/>
                <a:latin typeface="Courier New" panose="02070309020205020404" pitchFamily="49" charset="0"/>
                <a:cs typeface="Courier New" panose="02070309020205020404" pitchFamily="49" charset="0"/>
              </a:rPr>
            </a:br>
            <a:r>
              <a:rPr kumimoji="0" lang="en-US" altLang="en-US" sz="1050" b="1" i="1" u="none" strike="noStrike" cap="none" normalizeH="0" baseline="0" dirty="0">
                <a:ln>
                  <a:noFill/>
                </a:ln>
                <a:solidFill>
                  <a:srgbClr val="808080"/>
                </a:solidFill>
                <a:effectLst/>
                <a:latin typeface="Courier New" panose="02070309020205020404" pitchFamily="49" charset="0"/>
                <a:cs typeface="Courier New" panose="02070309020205020404" pitchFamily="49" charset="0"/>
              </a:rPr>
              <a:t>RETURN node, size((node)--()) as </a:t>
            </a:r>
            <a:r>
              <a:rPr kumimoji="0" lang="en-US" altLang="en-US" sz="1050" b="1" i="1" u="none" strike="noStrike" cap="none" normalizeH="0" baseline="0" dirty="0" err="1">
                <a:ln>
                  <a:noFill/>
                </a:ln>
                <a:solidFill>
                  <a:srgbClr val="808080"/>
                </a:solidFill>
                <a:effectLst/>
                <a:latin typeface="Courier New" panose="02070309020205020404" pitchFamily="49" charset="0"/>
                <a:cs typeface="Courier New" panose="02070309020205020404" pitchFamily="49" charset="0"/>
              </a:rPr>
              <a:t>deg</a:t>
            </a:r>
            <a:r>
              <a:rPr lang="en-US" altLang="en-US" sz="1050" b="1" i="1" dirty="0">
                <a:solidFill>
                  <a:srgbClr val="808080"/>
                </a:solidFill>
                <a:latin typeface="Courier New" panose="02070309020205020404" pitchFamily="49" charset="0"/>
                <a:cs typeface="Courier New" panose="02070309020205020404" pitchFamily="49" charset="0"/>
              </a:rPr>
              <a:t> </a:t>
            </a:r>
            <a:r>
              <a:rPr kumimoji="0" lang="en-US" altLang="en-US" sz="1050" b="1" i="1" u="none" strike="noStrike" cap="none" normalizeH="0" baseline="0" dirty="0">
                <a:ln>
                  <a:noFill/>
                </a:ln>
                <a:solidFill>
                  <a:srgbClr val="808080"/>
                </a:solidFill>
                <a:effectLst/>
                <a:latin typeface="Courier New" panose="02070309020205020404" pitchFamily="49" charset="0"/>
                <a:cs typeface="Courier New" panose="02070309020205020404" pitchFamily="49" charset="0"/>
              </a:rPr>
              <a:t>ORDER BY </a:t>
            </a:r>
            <a:r>
              <a:rPr kumimoji="0" lang="en-US" altLang="en-US" sz="1050" b="1" i="1" u="none" strike="noStrike" cap="none" normalizeH="0" baseline="0" dirty="0" err="1">
                <a:ln>
                  <a:noFill/>
                </a:ln>
                <a:solidFill>
                  <a:srgbClr val="808080"/>
                </a:solidFill>
                <a:effectLst/>
                <a:latin typeface="Courier New" panose="02070309020205020404" pitchFamily="49" charset="0"/>
                <a:cs typeface="Courier New" panose="02070309020205020404" pitchFamily="49" charset="0"/>
              </a:rPr>
              <a:t>deg</a:t>
            </a:r>
            <a:r>
              <a:rPr kumimoji="0" lang="en-US" altLang="en-US" sz="1050" b="1" i="1" u="none" strike="noStrike" cap="none" normalizeH="0" baseline="0" dirty="0">
                <a:ln>
                  <a:noFill/>
                </a:ln>
                <a:solidFill>
                  <a:srgbClr val="808080"/>
                </a:solidFill>
                <a:effectLst/>
                <a:latin typeface="Courier New" panose="02070309020205020404" pitchFamily="49" charset="0"/>
                <a:cs typeface="Courier New" panose="02070309020205020404" pitchFamily="49" charset="0"/>
              </a:rPr>
              <a:t> DESC LIMIT 100</a:t>
            </a:r>
            <a:endParaRPr kumimoji="0" lang="en-US" altLang="en-US" sz="1050" b="1" i="0" u="none" strike="noStrike" cap="none" normalizeH="0" baseline="0" dirty="0">
              <a:ln>
                <a:noFill/>
              </a:ln>
              <a:solidFill>
                <a:schemeClr val="tx1"/>
              </a:solidFill>
              <a:effectLst/>
              <a:latin typeface="Arial" panose="020B0604020202020204" pitchFamily="34" charset="0"/>
            </a:endParaRPr>
          </a:p>
        </p:txBody>
      </p:sp>
      <p:sp>
        <p:nvSpPr>
          <p:cNvPr id="2" name="Title 1">
            <a:extLst>
              <a:ext uri="{FF2B5EF4-FFF2-40B4-BE49-F238E27FC236}">
                <a16:creationId xmlns:a16="http://schemas.microsoft.com/office/drawing/2014/main" id="{9E6496FC-E6CD-47B3-B364-6ED53330D295}"/>
              </a:ext>
            </a:extLst>
          </p:cNvPr>
          <p:cNvSpPr>
            <a:spLocks noGrp="1"/>
          </p:cNvSpPr>
          <p:nvPr>
            <p:ph type="title"/>
          </p:nvPr>
        </p:nvSpPr>
        <p:spPr>
          <a:xfrm>
            <a:off x="311700" y="132064"/>
            <a:ext cx="8520600" cy="572700"/>
          </a:xfrm>
        </p:spPr>
        <p:txBody>
          <a:bodyPr/>
          <a:lstStyle/>
          <a:p>
            <a:r>
              <a:rPr lang="en-US" sz="2000" dirty="0"/>
              <a:t>Degree Count: Facebook</a:t>
            </a:r>
          </a:p>
        </p:txBody>
      </p:sp>
      <p:pic>
        <p:nvPicPr>
          <p:cNvPr id="5" name="Picture 4">
            <a:extLst>
              <a:ext uri="{FF2B5EF4-FFF2-40B4-BE49-F238E27FC236}">
                <a16:creationId xmlns:a16="http://schemas.microsoft.com/office/drawing/2014/main" id="{8E5C13FF-B45A-4986-B507-210967FE69F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6035"/>
          <a:stretch/>
        </p:blipFill>
        <p:spPr>
          <a:xfrm>
            <a:off x="0" y="787500"/>
            <a:ext cx="9144000" cy="4356000"/>
          </a:xfrm>
          <a:prstGeom prst="rect">
            <a:avLst/>
          </a:prstGeom>
          <a:solidFill>
            <a:srgbClr val="FAFBFD"/>
          </a:solidFill>
        </p:spPr>
      </p:pic>
      <p:pic>
        <p:nvPicPr>
          <p:cNvPr id="9" name="Picture 8">
            <a:extLst>
              <a:ext uri="{FF2B5EF4-FFF2-40B4-BE49-F238E27FC236}">
                <a16:creationId xmlns:a16="http://schemas.microsoft.com/office/drawing/2014/main" id="{74BA5821-5DD7-4EE2-92BE-D12BCBBC20A2}"/>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t="2756" b="2756"/>
          <a:stretch/>
        </p:blipFill>
        <p:spPr>
          <a:xfrm>
            <a:off x="3394571" y="385973"/>
            <a:ext cx="5749429" cy="801747"/>
          </a:xfrm>
          <a:prstGeom prst="rect">
            <a:avLst/>
          </a:prstGeom>
          <a:solidFill>
            <a:schemeClr val="lt1"/>
          </a:solidFill>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6180853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FFB4F-6B77-4124-AE04-2BA5215873D5}"/>
              </a:ext>
            </a:extLst>
          </p:cNvPr>
          <p:cNvSpPr>
            <a:spLocks noGrp="1"/>
          </p:cNvSpPr>
          <p:nvPr>
            <p:ph type="title"/>
          </p:nvPr>
        </p:nvSpPr>
        <p:spPr>
          <a:xfrm>
            <a:off x="311700" y="289576"/>
            <a:ext cx="8520600" cy="572700"/>
          </a:xfrm>
        </p:spPr>
        <p:txBody>
          <a:bodyPr/>
          <a:lstStyle/>
          <a:p>
            <a:r>
              <a:rPr lang="en-CA" dirty="0"/>
              <a:t>Shortest Path: Facebook</a:t>
            </a:r>
          </a:p>
        </p:txBody>
      </p:sp>
      <p:pic>
        <p:nvPicPr>
          <p:cNvPr id="5" name="Picture 4">
            <a:extLst>
              <a:ext uri="{FF2B5EF4-FFF2-40B4-BE49-F238E27FC236}">
                <a16:creationId xmlns:a16="http://schemas.microsoft.com/office/drawing/2014/main" id="{C7215FD0-63FF-4AB6-A121-8AC8D79DE9A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
          <a:stretch/>
        </p:blipFill>
        <p:spPr>
          <a:xfrm>
            <a:off x="0" y="1066281"/>
            <a:ext cx="5651324" cy="4068000"/>
          </a:xfrm>
          <a:prstGeom prst="rect">
            <a:avLst/>
          </a:prstGeom>
        </p:spPr>
      </p:pic>
    </p:spTree>
    <p:extLst>
      <p:ext uri="{BB962C8B-B14F-4D97-AF65-F5344CB8AC3E}">
        <p14:creationId xmlns:p14="http://schemas.microsoft.com/office/powerpoint/2010/main" val="22191831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FFB4F-6B77-4124-AE04-2BA5215873D5}"/>
              </a:ext>
            </a:extLst>
          </p:cNvPr>
          <p:cNvSpPr>
            <a:spLocks noGrp="1"/>
          </p:cNvSpPr>
          <p:nvPr>
            <p:ph type="title"/>
          </p:nvPr>
        </p:nvSpPr>
        <p:spPr/>
        <p:txBody>
          <a:bodyPr/>
          <a:lstStyle/>
          <a:p>
            <a:r>
              <a:rPr lang="en-CA" dirty="0"/>
              <a:t>Shortest Path: Facebook</a:t>
            </a:r>
          </a:p>
        </p:txBody>
      </p:sp>
      <p:pic>
        <p:nvPicPr>
          <p:cNvPr id="4" name="Picture 3">
            <a:extLst>
              <a:ext uri="{FF2B5EF4-FFF2-40B4-BE49-F238E27FC236}">
                <a16:creationId xmlns:a16="http://schemas.microsoft.com/office/drawing/2014/main" id="{00DC99AB-428E-4731-A169-ACEB15BC7686}"/>
              </a:ext>
            </a:extLst>
          </p:cNvPr>
          <p:cNvPicPr>
            <a:picLocks noChangeAspect="1"/>
          </p:cNvPicPr>
          <p:nvPr/>
        </p:nvPicPr>
        <p:blipFill>
          <a:blip r:embed="rId3"/>
          <a:stretch>
            <a:fillRect/>
          </a:stretch>
        </p:blipFill>
        <p:spPr>
          <a:xfrm>
            <a:off x="3356505" y="2346727"/>
            <a:ext cx="2430991" cy="2507197"/>
          </a:xfrm>
          <a:prstGeom prst="rect">
            <a:avLst/>
          </a:prstGeom>
        </p:spPr>
      </p:pic>
      <p:pic>
        <p:nvPicPr>
          <p:cNvPr id="6" name="Picture 5">
            <a:extLst>
              <a:ext uri="{FF2B5EF4-FFF2-40B4-BE49-F238E27FC236}">
                <a16:creationId xmlns:a16="http://schemas.microsoft.com/office/drawing/2014/main" id="{E5DC7795-D5CC-4D92-AABA-0EEBA07EBED9}"/>
              </a:ext>
            </a:extLst>
          </p:cNvPr>
          <p:cNvPicPr>
            <a:picLocks noChangeAspect="1"/>
          </p:cNvPicPr>
          <p:nvPr/>
        </p:nvPicPr>
        <p:blipFill>
          <a:blip r:embed="rId4"/>
          <a:stretch>
            <a:fillRect/>
          </a:stretch>
        </p:blipFill>
        <p:spPr>
          <a:xfrm>
            <a:off x="311701" y="1091565"/>
            <a:ext cx="7194000" cy="1373943"/>
          </a:xfrm>
          <a:prstGeom prst="rect">
            <a:avLst/>
          </a:prstGeom>
        </p:spPr>
      </p:pic>
    </p:spTree>
    <p:extLst>
      <p:ext uri="{BB962C8B-B14F-4D97-AF65-F5344CB8AC3E}">
        <p14:creationId xmlns:p14="http://schemas.microsoft.com/office/powerpoint/2010/main" val="22473414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85978E-C6C0-4D14-B47D-7FA643BF0554}"/>
              </a:ext>
            </a:extLst>
          </p:cNvPr>
          <p:cNvSpPr>
            <a:spLocks noGrp="1"/>
          </p:cNvSpPr>
          <p:nvPr>
            <p:ph type="title"/>
          </p:nvPr>
        </p:nvSpPr>
        <p:spPr/>
        <p:txBody>
          <a:bodyPr/>
          <a:lstStyle/>
          <a:p>
            <a:r>
              <a:rPr lang="en-CA" dirty="0"/>
              <a:t>Just a glimpse</a:t>
            </a:r>
          </a:p>
        </p:txBody>
      </p:sp>
    </p:spTree>
    <p:extLst>
      <p:ext uri="{BB962C8B-B14F-4D97-AF65-F5344CB8AC3E}">
        <p14:creationId xmlns:p14="http://schemas.microsoft.com/office/powerpoint/2010/main" val="29722694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75866-0501-40EF-B0D4-FD1A1909A886}"/>
              </a:ext>
            </a:extLst>
          </p:cNvPr>
          <p:cNvSpPr>
            <a:spLocks noGrp="1"/>
          </p:cNvSpPr>
          <p:nvPr>
            <p:ph type="title"/>
          </p:nvPr>
        </p:nvSpPr>
        <p:spPr/>
        <p:txBody>
          <a:bodyPr/>
          <a:lstStyle/>
          <a:p>
            <a:r>
              <a:rPr lang="en-US" dirty="0"/>
              <a:t>Tools from </a:t>
            </a:r>
            <a:r>
              <a:rPr lang="en-US" dirty="0" err="1"/>
              <a:t>SuprFanz</a:t>
            </a:r>
            <a:endParaRPr lang="en-US" dirty="0"/>
          </a:p>
        </p:txBody>
      </p:sp>
      <p:sp>
        <p:nvSpPr>
          <p:cNvPr id="3" name="Text Placeholder 2">
            <a:extLst>
              <a:ext uri="{FF2B5EF4-FFF2-40B4-BE49-F238E27FC236}">
                <a16:creationId xmlns:a16="http://schemas.microsoft.com/office/drawing/2014/main" id="{5E035DDD-9A04-4E79-8408-FE099EDBC047}"/>
              </a:ext>
            </a:extLst>
          </p:cNvPr>
          <p:cNvSpPr>
            <a:spLocks noGrp="1"/>
          </p:cNvSpPr>
          <p:nvPr>
            <p:ph type="body" idx="1"/>
          </p:nvPr>
        </p:nvSpPr>
        <p:spPr/>
        <p:txBody>
          <a:bodyPr/>
          <a:lstStyle/>
          <a:p>
            <a:pPr>
              <a:buNone/>
            </a:pPr>
            <a:r>
              <a:rPr lang="en-US" dirty="0"/>
              <a:t>One-page Flask application which uses the Facebook SDK to login and mine event data then renders it using D3.</a:t>
            </a:r>
          </a:p>
          <a:p>
            <a:pPr marL="342900" lvl="3" indent="-342900"/>
            <a:r>
              <a:rPr lang="en-US" sz="1600" dirty="0"/>
              <a:t>Includes a module to import Facebook events ... Can be used as standalone</a:t>
            </a:r>
          </a:p>
          <a:p>
            <a:pPr marL="342900" lvl="3" indent="-342900"/>
            <a:r>
              <a:rPr lang="en-US" sz="1600" dirty="0"/>
              <a:t>Includes a module to convert data from Neo4j into d3.json visualization format.  </a:t>
            </a:r>
          </a:p>
          <a:p>
            <a:pPr lvl="3">
              <a:buNone/>
            </a:pPr>
            <a:br>
              <a:rPr lang="en-US" sz="1800" dirty="0"/>
            </a:br>
            <a:r>
              <a:rPr lang="en-US" sz="1800" dirty="0" err="1"/>
              <a:t>SuprFanz</a:t>
            </a:r>
            <a:r>
              <a:rPr lang="en-US" sz="1800" dirty="0"/>
              <a:t> open source app on </a:t>
            </a:r>
            <a:r>
              <a:rPr lang="en-US" sz="1800" dirty="0" err="1"/>
              <a:t>Github</a:t>
            </a:r>
            <a:br>
              <a:rPr lang="en-US" sz="1800" dirty="0">
                <a:solidFill>
                  <a:srgbClr val="000000"/>
                </a:solidFill>
              </a:rPr>
            </a:br>
            <a:r>
              <a:rPr lang="en-US" sz="1800" dirty="0">
                <a:solidFill>
                  <a:srgbClr val="000000"/>
                </a:solidFill>
                <a:hlinkClick r:id="rId3"/>
              </a:rPr>
              <a:t>https://github.com/suprfanz/flask-fb-neo4j-d3</a:t>
            </a:r>
            <a:endParaRPr lang="en-US" sz="1800" dirty="0">
              <a:solidFill>
                <a:srgbClr val="000000"/>
              </a:solidFill>
            </a:endParaRPr>
          </a:p>
          <a:p>
            <a:pPr lvl="3">
              <a:buNone/>
            </a:pPr>
            <a:br>
              <a:rPr lang="en-US" sz="2800" dirty="0">
                <a:solidFill>
                  <a:srgbClr val="000000"/>
                </a:solidFill>
              </a:rPr>
            </a:br>
            <a:endParaRPr lang="en-US" sz="2800" dirty="0">
              <a:solidFill>
                <a:srgbClr val="000000"/>
              </a:solidFill>
            </a:endParaRPr>
          </a:p>
          <a:p>
            <a:pPr lvl="3">
              <a:buNone/>
            </a:pPr>
            <a:endParaRPr lang="en-US" dirty="0"/>
          </a:p>
          <a:p>
            <a:pPr lvl="1">
              <a:buNone/>
            </a:pPr>
            <a:endParaRPr lang="en-US" dirty="0"/>
          </a:p>
        </p:txBody>
      </p:sp>
    </p:spTree>
    <p:extLst>
      <p:ext uri="{BB962C8B-B14F-4D97-AF65-F5344CB8AC3E}">
        <p14:creationId xmlns:p14="http://schemas.microsoft.com/office/powerpoint/2010/main" val="36161035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A4FB2-E81C-4412-BBA5-4E9E425F5BEE}"/>
              </a:ext>
            </a:extLst>
          </p:cNvPr>
          <p:cNvSpPr>
            <a:spLocks noGrp="1"/>
          </p:cNvSpPr>
          <p:nvPr>
            <p:ph type="title"/>
          </p:nvPr>
        </p:nvSpPr>
        <p:spPr/>
        <p:txBody>
          <a:bodyPr/>
          <a:lstStyle/>
          <a:p>
            <a:r>
              <a:rPr lang="en-US" dirty="0"/>
              <a:t>Contact </a:t>
            </a:r>
            <a:r>
              <a:rPr lang="en-US" dirty="0" err="1"/>
              <a:t>SuprFanz</a:t>
            </a:r>
            <a:endParaRPr lang="en-US" dirty="0"/>
          </a:p>
        </p:txBody>
      </p:sp>
      <p:sp>
        <p:nvSpPr>
          <p:cNvPr id="3" name="Text Placeholder 2">
            <a:extLst>
              <a:ext uri="{FF2B5EF4-FFF2-40B4-BE49-F238E27FC236}">
                <a16:creationId xmlns:a16="http://schemas.microsoft.com/office/drawing/2014/main" id="{2F1133FD-051A-49F1-B782-3A2DD6862FDB}"/>
              </a:ext>
            </a:extLst>
          </p:cNvPr>
          <p:cNvSpPr>
            <a:spLocks noGrp="1"/>
          </p:cNvSpPr>
          <p:nvPr>
            <p:ph type="body" idx="1"/>
          </p:nvPr>
        </p:nvSpPr>
        <p:spPr/>
        <p:txBody>
          <a:bodyPr/>
          <a:lstStyle/>
          <a:p>
            <a:pPr algn="ctr">
              <a:buNone/>
            </a:pPr>
            <a:br>
              <a:rPr lang="en-US" dirty="0"/>
            </a:br>
            <a:r>
              <a:rPr lang="en-US" dirty="0">
                <a:hlinkClick r:id="rId3"/>
              </a:rPr>
              <a:t>www.suprfanz.com</a:t>
            </a:r>
            <a:r>
              <a:rPr lang="en-US" dirty="0"/>
              <a:t>   </a:t>
            </a:r>
          </a:p>
          <a:p>
            <a:pPr algn="ctr">
              <a:buNone/>
            </a:pPr>
            <a:r>
              <a:rPr lang="en-US" dirty="0">
                <a:hlinkClick r:id="rId4"/>
              </a:rPr>
              <a:t>ray@suprfanz.com</a:t>
            </a:r>
            <a:endParaRPr lang="en-US" dirty="0"/>
          </a:p>
          <a:p>
            <a:pPr algn="ctr">
              <a:buNone/>
            </a:pPr>
            <a:r>
              <a:rPr lang="en-US" dirty="0">
                <a:hlinkClick r:id="rId5"/>
              </a:rPr>
              <a:t>jen@suprfanz.com</a:t>
            </a:r>
          </a:p>
          <a:p>
            <a:pPr algn="ctr">
              <a:buNone/>
            </a:pPr>
            <a:r>
              <a:rPr lang="en-CA" b="1" dirty="0">
                <a:hlinkClick r:id="rId6"/>
              </a:rPr>
              <a:t>@</a:t>
            </a:r>
            <a:r>
              <a:rPr lang="en-CA" dirty="0" err="1">
                <a:hlinkClick r:id="rId6"/>
              </a:rPr>
              <a:t>Suprfanz</a:t>
            </a:r>
            <a:r>
              <a:rPr lang="en-CA" dirty="0"/>
              <a:t> </a:t>
            </a:r>
            <a:endParaRPr lang="en-US" dirty="0">
              <a:hlinkClick r:id="rId5"/>
            </a:endParaRPr>
          </a:p>
          <a:p>
            <a:pPr algn="ctr">
              <a:buNone/>
            </a:pPr>
            <a:r>
              <a:rPr lang="en-US" dirty="0"/>
              <a:t>We are looking for </a:t>
            </a:r>
            <a:r>
              <a:rPr lang="en-US" dirty="0" err="1"/>
              <a:t>Devs</a:t>
            </a:r>
            <a:r>
              <a:rPr lang="en-US" dirty="0"/>
              <a:t> and Data Scientists to join our early stage startup. </a:t>
            </a:r>
          </a:p>
          <a:p>
            <a:pPr algn="ctr">
              <a:buNone/>
            </a:pPr>
            <a:endParaRPr lang="en-US" dirty="0">
              <a:hlinkClick r:id="rId5"/>
            </a:endParaRPr>
          </a:p>
          <a:p>
            <a:pPr algn="ctr">
              <a:buNone/>
            </a:pPr>
            <a:endParaRPr lang="en-US" dirty="0"/>
          </a:p>
          <a:p>
            <a:pPr algn="ctr">
              <a:buNone/>
            </a:pPr>
            <a:endParaRPr lang="en-US" dirty="0"/>
          </a:p>
          <a:p>
            <a:pPr algn="ctr">
              <a:buNone/>
            </a:pPr>
            <a:endParaRPr lang="en-US" dirty="0"/>
          </a:p>
          <a:p>
            <a:pPr algn="ctr">
              <a:buNone/>
            </a:pPr>
            <a:endParaRPr lang="en-US" dirty="0"/>
          </a:p>
        </p:txBody>
      </p:sp>
    </p:spTree>
    <p:extLst>
      <p:ext uri="{BB962C8B-B14F-4D97-AF65-F5344CB8AC3E}">
        <p14:creationId xmlns:p14="http://schemas.microsoft.com/office/powerpoint/2010/main" val="19408926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B784F-3843-462E-A3BD-0350DA850756}"/>
              </a:ext>
            </a:extLst>
          </p:cNvPr>
          <p:cNvSpPr>
            <a:spLocks noGrp="1"/>
          </p:cNvSpPr>
          <p:nvPr>
            <p:ph type="title"/>
          </p:nvPr>
        </p:nvSpPr>
        <p:spPr/>
        <p:txBody>
          <a:bodyPr/>
          <a:lstStyle/>
          <a:p>
            <a:r>
              <a:rPr lang="en-CA" dirty="0" err="1"/>
              <a:t>SuprFanz</a:t>
            </a:r>
            <a:r>
              <a:rPr lang="en-CA" dirty="0"/>
              <a:t> Bay Area Meetups</a:t>
            </a:r>
          </a:p>
        </p:txBody>
      </p:sp>
      <p:sp>
        <p:nvSpPr>
          <p:cNvPr id="3" name="Text Placeholder 2">
            <a:extLst>
              <a:ext uri="{FF2B5EF4-FFF2-40B4-BE49-F238E27FC236}">
                <a16:creationId xmlns:a16="http://schemas.microsoft.com/office/drawing/2014/main" id="{673CB796-9A8C-4391-9C6A-07FFAF744965}"/>
              </a:ext>
            </a:extLst>
          </p:cNvPr>
          <p:cNvSpPr>
            <a:spLocks noGrp="1"/>
          </p:cNvSpPr>
          <p:nvPr>
            <p:ph type="body" idx="1"/>
          </p:nvPr>
        </p:nvSpPr>
        <p:spPr>
          <a:xfrm>
            <a:off x="311700" y="1152475"/>
            <a:ext cx="8520600" cy="3416400"/>
          </a:xfrm>
        </p:spPr>
        <p:txBody>
          <a:bodyPr/>
          <a:lstStyle/>
          <a:p>
            <a:pPr>
              <a:buNone/>
            </a:pPr>
            <a:r>
              <a:rPr lang="en-CA" b="1" dirty="0"/>
              <a:t>Data Science in Practice: </a:t>
            </a:r>
            <a:br>
              <a:rPr lang="en-CA" b="1" dirty="0"/>
            </a:br>
            <a:r>
              <a:rPr lang="en-CA" b="1" dirty="0"/>
              <a:t>Importing and Visualizing Facebook Data Using Graphs!</a:t>
            </a:r>
          </a:p>
          <a:p>
            <a:pPr>
              <a:buNone/>
            </a:pPr>
            <a:r>
              <a:rPr lang="en-CA" sz="1600" dirty="0"/>
              <a:t>Wednesday, March 7, 2018</a:t>
            </a:r>
            <a:br>
              <a:rPr lang="en-CA" sz="1600" dirty="0"/>
            </a:br>
            <a:r>
              <a:rPr lang="en-CA" sz="1400" dirty="0"/>
              <a:t>6:00 PM to 8:00 PM</a:t>
            </a:r>
            <a:br>
              <a:rPr lang="en-CA" sz="1400" dirty="0"/>
            </a:br>
            <a:r>
              <a:rPr lang="en-CA" sz="1400" dirty="0"/>
              <a:t>H2O Building 2, 2301 Leghorn</a:t>
            </a:r>
            <a:br>
              <a:rPr lang="en-CA" sz="1400" dirty="0"/>
            </a:br>
            <a:r>
              <a:rPr lang="en-CA" sz="1400" dirty="0"/>
              <a:t>Mountain View, CA</a:t>
            </a:r>
            <a:br>
              <a:rPr lang="en-CA" sz="1400" dirty="0"/>
            </a:br>
            <a:r>
              <a:rPr lang="en-CA" sz="1200" dirty="0">
                <a:hlinkClick r:id="rId3"/>
              </a:rPr>
              <a:t>https://www.meetup.com/SuprFanz-San-Francisco-Meetup/events/248011852/</a:t>
            </a:r>
            <a:endParaRPr lang="en-CA" sz="1200" dirty="0"/>
          </a:p>
          <a:p>
            <a:pPr>
              <a:buNone/>
            </a:pPr>
            <a:r>
              <a:rPr lang="en-CA" sz="1600" dirty="0"/>
              <a:t>Thursday, March 8, 2018</a:t>
            </a:r>
            <a:br>
              <a:rPr lang="en-CA" sz="1600" dirty="0"/>
            </a:br>
            <a:r>
              <a:rPr lang="en-CA" sz="1400" dirty="0"/>
              <a:t>6:00 PM to 8:00 PM</a:t>
            </a:r>
            <a:br>
              <a:rPr lang="en-CA" sz="1400" dirty="0"/>
            </a:br>
            <a:r>
              <a:rPr lang="en-CA" sz="1400" dirty="0"/>
              <a:t>MuleSoft, 77 Geary Street</a:t>
            </a:r>
            <a:br>
              <a:rPr lang="en-CA" sz="1400" dirty="0"/>
            </a:br>
            <a:r>
              <a:rPr lang="en-CA" sz="1400" dirty="0"/>
              <a:t>San Francisco, CA</a:t>
            </a:r>
            <a:br>
              <a:rPr lang="en-CA" sz="1400" dirty="0"/>
            </a:br>
            <a:r>
              <a:rPr lang="en-CA" sz="1200" dirty="0">
                <a:hlinkClick r:id="rId4"/>
              </a:rPr>
              <a:t>https://www.meetup.com/SuprFanz-San-Francisco-Meetup/events/247968946/</a:t>
            </a:r>
            <a:endParaRPr lang="en-CA" sz="1200" dirty="0"/>
          </a:p>
          <a:p>
            <a:pPr>
              <a:buNone/>
            </a:pPr>
            <a:br>
              <a:rPr lang="en-CA" sz="1400" dirty="0"/>
            </a:br>
            <a:endParaRPr lang="en-CA" sz="1400" b="1" dirty="0"/>
          </a:p>
        </p:txBody>
      </p:sp>
      <p:pic>
        <p:nvPicPr>
          <p:cNvPr id="5" name="Picture 4">
            <a:extLst>
              <a:ext uri="{FF2B5EF4-FFF2-40B4-BE49-F238E27FC236}">
                <a16:creationId xmlns:a16="http://schemas.microsoft.com/office/drawing/2014/main" id="{2453D548-FAD6-4762-888E-E89CEE7FDDC8}"/>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892800" y="2162225"/>
            <a:ext cx="3152140" cy="1773079"/>
          </a:xfrm>
          <a:prstGeom prst="rect">
            <a:avLst/>
          </a:prstGeom>
        </p:spPr>
      </p:pic>
    </p:spTree>
    <p:extLst>
      <p:ext uri="{BB962C8B-B14F-4D97-AF65-F5344CB8AC3E}">
        <p14:creationId xmlns:p14="http://schemas.microsoft.com/office/powerpoint/2010/main" val="6056754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Shape 90"/>
          <p:cNvSpPr txBox="1">
            <a:spLocks noGrp="1"/>
          </p:cNvSpPr>
          <p:nvPr>
            <p:ph type="title"/>
          </p:nvPr>
        </p:nvSpPr>
        <p:spPr>
          <a:xfrm>
            <a:off x="311700" y="289575"/>
            <a:ext cx="4556400" cy="572700"/>
          </a:xfrm>
          <a:prstGeom prst="rect">
            <a:avLst/>
          </a:prstGeom>
        </p:spPr>
        <p:txBody>
          <a:bodyPr lIns="91425" tIns="91425" rIns="91425" bIns="91425" anchor="t" anchorCtr="0">
            <a:noAutofit/>
          </a:bodyPr>
          <a:lstStyle/>
          <a:p>
            <a:pPr lvl="0">
              <a:spcBef>
                <a:spcPts val="0"/>
              </a:spcBef>
              <a:buNone/>
            </a:pPr>
            <a:r>
              <a:rPr lang="en" b="1" dirty="0"/>
              <a:t>Meet the Team</a:t>
            </a:r>
          </a:p>
        </p:txBody>
      </p:sp>
      <p:sp>
        <p:nvSpPr>
          <p:cNvPr id="91" name="Shape 91"/>
          <p:cNvSpPr txBox="1">
            <a:spLocks noGrp="1"/>
          </p:cNvSpPr>
          <p:nvPr>
            <p:ph type="body" idx="1"/>
          </p:nvPr>
        </p:nvSpPr>
        <p:spPr>
          <a:xfrm>
            <a:off x="311700" y="1152475"/>
            <a:ext cx="4488900" cy="3743700"/>
          </a:xfrm>
          <a:prstGeom prst="rect">
            <a:avLst/>
          </a:prstGeom>
        </p:spPr>
        <p:txBody>
          <a:bodyPr lIns="91425" tIns="91425" rIns="91425" bIns="91425" anchor="t" anchorCtr="0">
            <a:noAutofit/>
          </a:bodyPr>
          <a:lstStyle/>
          <a:p>
            <a:pPr lvl="0">
              <a:lnSpc>
                <a:spcPct val="100000"/>
              </a:lnSpc>
              <a:spcBef>
                <a:spcPts val="1400"/>
              </a:spcBef>
              <a:spcAft>
                <a:spcPts val="400"/>
              </a:spcAft>
              <a:buClr>
                <a:schemeClr val="dk1"/>
              </a:buClr>
              <a:buSzPct val="45833"/>
              <a:buFont typeface="Arial"/>
              <a:buNone/>
            </a:pPr>
            <a:r>
              <a:rPr lang="en" sz="2400" b="1" dirty="0">
                <a:solidFill>
                  <a:schemeClr val="dk1"/>
                </a:solidFill>
              </a:rPr>
              <a:t>Who is Cy?</a:t>
            </a:r>
            <a:br>
              <a:rPr lang="en" sz="1600" b="1" dirty="0">
                <a:solidFill>
                  <a:schemeClr val="dk1"/>
                </a:solidFill>
              </a:rPr>
            </a:br>
            <a:endParaRPr lang="en" sz="1600" b="1" dirty="0">
              <a:solidFill>
                <a:schemeClr val="dk1"/>
              </a:solidFill>
            </a:endParaRPr>
          </a:p>
          <a:p>
            <a:pPr marL="180000" lvl="0" indent="-180000">
              <a:spcBef>
                <a:spcPts val="0"/>
              </a:spcBef>
              <a:buClr>
                <a:schemeClr val="dk1"/>
              </a:buClr>
              <a:buSzPct val="100000"/>
            </a:pPr>
            <a:r>
              <a:rPr lang="en" sz="1400" dirty="0">
                <a:solidFill>
                  <a:schemeClr val="dk1"/>
                </a:solidFill>
              </a:rPr>
              <a:t>We programmed Cy to use real-world promoter techniques and best practices every step of the way. </a:t>
            </a:r>
          </a:p>
          <a:p>
            <a:pPr marL="180000" lvl="0" indent="-180000">
              <a:spcBef>
                <a:spcPts val="0"/>
              </a:spcBef>
              <a:buClr>
                <a:schemeClr val="dk1"/>
              </a:buClr>
              <a:buSzPct val="100000"/>
            </a:pPr>
            <a:r>
              <a:rPr lang="en-CA" sz="1400" dirty="0">
                <a:solidFill>
                  <a:schemeClr val="dk1"/>
                </a:solidFill>
              </a:rPr>
              <a:t>By </a:t>
            </a:r>
            <a:r>
              <a:rPr lang="en" sz="1400" dirty="0">
                <a:solidFill>
                  <a:schemeClr val="dk1"/>
                </a:solidFill>
              </a:rPr>
              <a:t>hiring Cy to promote for you, you get top-shelf promotion intelligence built into your PR campaign. </a:t>
            </a:r>
          </a:p>
          <a:p>
            <a:pPr marL="180000" lvl="0" indent="-180000">
              <a:spcBef>
                <a:spcPts val="0"/>
              </a:spcBef>
              <a:buClr>
                <a:schemeClr val="dk1"/>
              </a:buClr>
              <a:buSzPct val="100000"/>
            </a:pPr>
            <a:r>
              <a:rPr lang="en" sz="1400" dirty="0">
                <a:solidFill>
                  <a:schemeClr val="dk1"/>
                </a:solidFill>
              </a:rPr>
              <a:t>It is like hiring a skilled publicist to tirelessly work for you 40 hours a week using social media to get folks to your </a:t>
            </a:r>
            <a:r>
              <a:rPr lang="en-CA" sz="1400" dirty="0">
                <a:solidFill>
                  <a:schemeClr val="dk1"/>
                </a:solidFill>
              </a:rPr>
              <a:t>events</a:t>
            </a:r>
            <a:r>
              <a:rPr lang="en" sz="1400" dirty="0">
                <a:solidFill>
                  <a:schemeClr val="dk1"/>
                </a:solidFill>
              </a:rPr>
              <a:t>.</a:t>
            </a:r>
          </a:p>
        </p:txBody>
      </p:sp>
      <p:pic>
        <p:nvPicPr>
          <p:cNvPr id="92" name="Shape 92"/>
          <p:cNvPicPr preferRelativeResize="0"/>
          <p:nvPr/>
        </p:nvPicPr>
        <p:blipFill>
          <a:blip r:embed="rId3">
            <a:alphaModFix/>
          </a:blip>
          <a:stretch>
            <a:fillRect/>
          </a:stretch>
        </p:blipFill>
        <p:spPr>
          <a:xfrm>
            <a:off x="5058725" y="1058225"/>
            <a:ext cx="4085274" cy="4085274"/>
          </a:xfrm>
          <a:prstGeom prst="rect">
            <a:avLst/>
          </a:prstGeom>
          <a:noFill/>
          <a:ln>
            <a:noFill/>
          </a:ln>
        </p:spPr>
      </p:pic>
      <p:sp>
        <p:nvSpPr>
          <p:cNvPr id="93" name="Shape 93"/>
          <p:cNvSpPr txBox="1"/>
          <p:nvPr/>
        </p:nvSpPr>
        <p:spPr>
          <a:xfrm>
            <a:off x="5058725" y="289550"/>
            <a:ext cx="3900000" cy="572700"/>
          </a:xfrm>
          <a:prstGeom prst="rect">
            <a:avLst/>
          </a:prstGeom>
          <a:noFill/>
          <a:ln>
            <a:noFill/>
          </a:ln>
        </p:spPr>
        <p:txBody>
          <a:bodyPr lIns="91425" tIns="91425" rIns="91425" bIns="91425" anchor="t" anchorCtr="0">
            <a:noAutofit/>
          </a:bodyPr>
          <a:lstStyle/>
          <a:p>
            <a:pPr lvl="0" rtl="0">
              <a:lnSpc>
                <a:spcPct val="115000"/>
              </a:lnSpc>
              <a:spcBef>
                <a:spcPts val="0"/>
              </a:spcBef>
              <a:spcAft>
                <a:spcPts val="1500"/>
              </a:spcAft>
              <a:buClr>
                <a:schemeClr val="dk1"/>
              </a:buClr>
              <a:buSzPct val="91666"/>
              <a:buFont typeface="Arial"/>
              <a:buNone/>
            </a:pPr>
            <a:r>
              <a:rPr lang="en" sz="1150" dirty="0">
                <a:solidFill>
                  <a:schemeClr val="dk1"/>
                </a:solidFill>
              </a:rPr>
              <a:t>SuprFanz is created and powered by a team of talented and dedicated people who care about what we do.</a:t>
            </a:r>
          </a:p>
          <a:p>
            <a:pPr lvl="0">
              <a:spcBef>
                <a:spcPts val="0"/>
              </a:spcBef>
              <a:buNone/>
            </a:pPr>
            <a:endParaRPr dirty="0"/>
          </a:p>
        </p:txBody>
      </p:sp>
    </p:spTree>
    <p:extLst>
      <p:ext uri="{BB962C8B-B14F-4D97-AF65-F5344CB8AC3E}">
        <p14:creationId xmlns:p14="http://schemas.microsoft.com/office/powerpoint/2010/main" val="3383592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A4FB2-E81C-4412-BBA5-4E9E425F5BEE}"/>
              </a:ext>
            </a:extLst>
          </p:cNvPr>
          <p:cNvSpPr>
            <a:spLocks noGrp="1"/>
          </p:cNvSpPr>
          <p:nvPr>
            <p:ph type="title"/>
          </p:nvPr>
        </p:nvSpPr>
        <p:spPr/>
        <p:txBody>
          <a:bodyPr/>
          <a:lstStyle/>
          <a:p>
            <a:r>
              <a:rPr lang="en-US" dirty="0"/>
              <a:t>In Closing	</a:t>
            </a:r>
          </a:p>
        </p:txBody>
      </p:sp>
      <p:sp>
        <p:nvSpPr>
          <p:cNvPr id="3" name="Text Placeholder 2">
            <a:extLst>
              <a:ext uri="{FF2B5EF4-FFF2-40B4-BE49-F238E27FC236}">
                <a16:creationId xmlns:a16="http://schemas.microsoft.com/office/drawing/2014/main" id="{2F1133FD-051A-49F1-B782-3A2DD6862FDB}"/>
              </a:ext>
            </a:extLst>
          </p:cNvPr>
          <p:cNvSpPr>
            <a:spLocks noGrp="1"/>
          </p:cNvSpPr>
          <p:nvPr>
            <p:ph type="body" idx="1"/>
          </p:nvPr>
        </p:nvSpPr>
        <p:spPr>
          <a:xfrm>
            <a:off x="311700" y="1340069"/>
            <a:ext cx="8520600" cy="3228806"/>
          </a:xfrm>
        </p:spPr>
        <p:txBody>
          <a:bodyPr/>
          <a:lstStyle/>
          <a:p>
            <a:pPr marL="285750" indent="-285750"/>
            <a:r>
              <a:rPr lang="en-US" dirty="0"/>
              <a:t>Discussed how we use data science to help our customers promote events and discover their ‘</a:t>
            </a:r>
            <a:r>
              <a:rPr lang="en-US" dirty="0" err="1"/>
              <a:t>SuprFanz</a:t>
            </a:r>
            <a:r>
              <a:rPr lang="en-US" dirty="0"/>
              <a:t>’</a:t>
            </a:r>
          </a:p>
          <a:p>
            <a:pPr marL="285750" indent="-285750"/>
            <a:r>
              <a:rPr lang="en-US" dirty="0"/>
              <a:t>Introduced Neo4j Graph Algorithms and the Community-Graph</a:t>
            </a:r>
          </a:p>
          <a:p>
            <a:pPr marL="285750" indent="-285750"/>
            <a:r>
              <a:rPr lang="en-US" dirty="0"/>
              <a:t>Showed examples of using the Graph Algorithms with the Community-Graph data set and Facebook event data</a:t>
            </a:r>
          </a:p>
          <a:p>
            <a:pPr marL="285750" indent="-285750"/>
            <a:r>
              <a:rPr lang="en-US" dirty="0"/>
              <a:t>Contact us if you would like help promoting your events!</a:t>
            </a:r>
          </a:p>
        </p:txBody>
      </p:sp>
    </p:spTree>
    <p:extLst>
      <p:ext uri="{BB962C8B-B14F-4D97-AF65-F5344CB8AC3E}">
        <p14:creationId xmlns:p14="http://schemas.microsoft.com/office/powerpoint/2010/main" val="8011390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FEB73-DBA9-437F-AAE1-DE1DAE18E83F}"/>
              </a:ext>
            </a:extLst>
          </p:cNvPr>
          <p:cNvSpPr>
            <a:spLocks noGrp="1"/>
          </p:cNvSpPr>
          <p:nvPr>
            <p:ph type="title"/>
          </p:nvPr>
        </p:nvSpPr>
        <p:spPr>
          <a:xfrm>
            <a:off x="337214" y="289576"/>
            <a:ext cx="8520600" cy="572700"/>
          </a:xfrm>
        </p:spPr>
        <p:txBody>
          <a:bodyPr/>
          <a:lstStyle/>
          <a:p>
            <a:r>
              <a:rPr lang="en-US" dirty="0"/>
              <a:t>Helpful links for learning the material covered </a:t>
            </a:r>
          </a:p>
        </p:txBody>
      </p:sp>
      <p:sp>
        <p:nvSpPr>
          <p:cNvPr id="3" name="Text Placeholder 2">
            <a:extLst>
              <a:ext uri="{FF2B5EF4-FFF2-40B4-BE49-F238E27FC236}">
                <a16:creationId xmlns:a16="http://schemas.microsoft.com/office/drawing/2014/main" id="{77E056DA-826B-4762-A99D-4113E63F4433}"/>
              </a:ext>
            </a:extLst>
          </p:cNvPr>
          <p:cNvSpPr>
            <a:spLocks noGrp="1"/>
          </p:cNvSpPr>
          <p:nvPr>
            <p:ph type="body" idx="1"/>
          </p:nvPr>
        </p:nvSpPr>
        <p:spPr>
          <a:xfrm>
            <a:off x="311700" y="1152475"/>
            <a:ext cx="8520600" cy="3416400"/>
          </a:xfrm>
        </p:spPr>
        <p:txBody>
          <a:bodyPr/>
          <a:lstStyle/>
          <a:p>
            <a:pPr lvl="1">
              <a:buNone/>
            </a:pPr>
            <a:r>
              <a:rPr lang="en-US" sz="1600" dirty="0"/>
              <a:t>Neo4j</a:t>
            </a:r>
            <a:r>
              <a:rPr lang="en-US" dirty="0"/>
              <a:t> </a:t>
            </a:r>
            <a:br>
              <a:rPr lang="en-US" dirty="0"/>
            </a:br>
            <a:r>
              <a:rPr lang="en-US" dirty="0">
                <a:hlinkClick r:id="rId3"/>
              </a:rPr>
              <a:t>https://neo4j.com/developer/</a:t>
            </a:r>
            <a:br>
              <a:rPr lang="en-US" dirty="0"/>
            </a:br>
            <a:r>
              <a:rPr lang="en-US" dirty="0">
                <a:hlinkClick r:id="rId4"/>
              </a:rPr>
              <a:t>https://neo4j-contrib.github.io/neo4j-graph-algorithms/#_introduction</a:t>
            </a:r>
            <a:endParaRPr lang="en-US" dirty="0"/>
          </a:p>
          <a:p>
            <a:pPr lvl="1">
              <a:buNone/>
            </a:pPr>
            <a:r>
              <a:rPr lang="en-US" sz="1600" dirty="0"/>
              <a:t>Community-Graph</a:t>
            </a:r>
            <a:br>
              <a:rPr lang="en-US" dirty="0"/>
            </a:br>
            <a:r>
              <a:rPr lang="en-CA" dirty="0">
                <a:hlinkClick r:id="rId5"/>
              </a:rPr>
              <a:t>https://github.com/community-graph</a:t>
            </a:r>
            <a:endParaRPr lang="en-CA" dirty="0"/>
          </a:p>
          <a:p>
            <a:pPr lvl="1">
              <a:buNone/>
            </a:pPr>
            <a:r>
              <a:rPr lang="en-US" sz="1600" dirty="0"/>
              <a:t>Dr. Derek Green, Graph and Network Analysis</a:t>
            </a:r>
            <a:r>
              <a:rPr lang="en-CA" dirty="0"/>
              <a:t> </a:t>
            </a:r>
            <a:r>
              <a:rPr lang="en-US" dirty="0">
                <a:hlinkClick r:id="rId6"/>
              </a:rPr>
              <a:t>http://www.ic.unicamp.br/~wainer/cursos/1s2012/mc906/grafos.pdf</a:t>
            </a:r>
            <a:endParaRPr lang="en-US" dirty="0"/>
          </a:p>
          <a:p>
            <a:pPr lvl="1">
              <a:buNone/>
            </a:pPr>
            <a:r>
              <a:rPr lang="en-CA" sz="1600" dirty="0"/>
              <a:t>An analysis of Twitter Influencers in the field of Data Science &amp; Big Data</a:t>
            </a:r>
            <a:br>
              <a:rPr lang="en-US" dirty="0">
                <a:hlinkClick r:id="rId7"/>
              </a:rPr>
            </a:br>
            <a:r>
              <a:rPr lang="en-US" dirty="0">
                <a:hlinkClick r:id="rId7"/>
              </a:rPr>
              <a:t>https://medium.com/@swainjo/an-analysis-of-twitter-influencers-in-the-field-of-data-science-big-data-48b0809027ef</a:t>
            </a:r>
            <a:endParaRPr lang="en-US" dirty="0"/>
          </a:p>
        </p:txBody>
      </p:sp>
      <p:sp>
        <p:nvSpPr>
          <p:cNvPr id="4" name="TextBox 3">
            <a:extLst>
              <a:ext uri="{FF2B5EF4-FFF2-40B4-BE49-F238E27FC236}">
                <a16:creationId xmlns:a16="http://schemas.microsoft.com/office/drawing/2014/main" id="{398402A7-803E-4805-84A7-68E546EF548F}"/>
              </a:ext>
            </a:extLst>
          </p:cNvPr>
          <p:cNvSpPr txBox="1"/>
          <p:nvPr/>
        </p:nvSpPr>
        <p:spPr>
          <a:xfrm>
            <a:off x="1370672" y="1616569"/>
            <a:ext cx="184731" cy="307777"/>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5686572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a:spLocks noGrp="1"/>
          </p:cNvSpPr>
          <p:nvPr>
            <p:ph type="title"/>
          </p:nvPr>
        </p:nvSpPr>
        <p:spPr>
          <a:prstGeom prst="rect">
            <a:avLst/>
          </a:prstGeom>
        </p:spPr>
        <p:txBody>
          <a:bodyPr lIns="91425" tIns="91425" rIns="91425" bIns="91425" anchor="ctr" anchorCtr="0">
            <a:noAutofit/>
          </a:bodyPr>
          <a:lstStyle/>
          <a:p>
            <a:pPr lvl="0">
              <a:spcBef>
                <a:spcPts val="0"/>
              </a:spcBef>
              <a:buNone/>
            </a:pPr>
            <a:r>
              <a:rPr lang="en" dirty="0"/>
              <a:t>Thank you!!</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07C41-D850-44CE-96DE-6147F1C74A96}"/>
              </a:ext>
            </a:extLst>
          </p:cNvPr>
          <p:cNvSpPr>
            <a:spLocks noGrp="1"/>
          </p:cNvSpPr>
          <p:nvPr>
            <p:ph type="title"/>
          </p:nvPr>
        </p:nvSpPr>
        <p:spPr/>
        <p:txBody>
          <a:bodyPr/>
          <a:lstStyle/>
          <a:p>
            <a:r>
              <a:rPr lang="en-US" dirty="0"/>
              <a:t>Cosmic Blues Band</a:t>
            </a:r>
          </a:p>
        </p:txBody>
      </p:sp>
      <p:sp>
        <p:nvSpPr>
          <p:cNvPr id="3" name="Text Placeholder 2">
            <a:extLst>
              <a:ext uri="{FF2B5EF4-FFF2-40B4-BE49-F238E27FC236}">
                <a16:creationId xmlns:a16="http://schemas.microsoft.com/office/drawing/2014/main" id="{E1B54429-387C-4499-8881-C417A52EB70D}"/>
              </a:ext>
            </a:extLst>
          </p:cNvPr>
          <p:cNvSpPr>
            <a:spLocks noGrp="1"/>
          </p:cNvSpPr>
          <p:nvPr>
            <p:ph type="body" idx="1"/>
          </p:nvPr>
        </p:nvSpPr>
        <p:spPr/>
        <p:txBody>
          <a:bodyPr/>
          <a:lstStyle/>
          <a:p>
            <a:endParaRPr lang="en-US" dirty="0"/>
          </a:p>
        </p:txBody>
      </p:sp>
      <p:pic>
        <p:nvPicPr>
          <p:cNvPr id="6" name="Picture 5">
            <a:extLst>
              <a:ext uri="{FF2B5EF4-FFF2-40B4-BE49-F238E27FC236}">
                <a16:creationId xmlns:a16="http://schemas.microsoft.com/office/drawing/2014/main" id="{A40959B9-B0F1-4FFD-9B2C-E8AB02919A01}"/>
              </a:ext>
            </a:extLst>
          </p:cNvPr>
          <p:cNvPicPr>
            <a:picLocks noChangeAspect="1"/>
          </p:cNvPicPr>
          <p:nvPr/>
        </p:nvPicPr>
        <p:blipFill>
          <a:blip r:embed="rId3"/>
          <a:stretch>
            <a:fillRect/>
          </a:stretch>
        </p:blipFill>
        <p:spPr>
          <a:xfrm>
            <a:off x="2928938" y="1403135"/>
            <a:ext cx="3286125" cy="3161252"/>
          </a:xfrm>
          <a:prstGeom prst="rect">
            <a:avLst/>
          </a:prstGeom>
        </p:spPr>
      </p:pic>
    </p:spTree>
    <p:extLst>
      <p:ext uri="{BB962C8B-B14F-4D97-AF65-F5344CB8AC3E}">
        <p14:creationId xmlns:p14="http://schemas.microsoft.com/office/powerpoint/2010/main" val="17787582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Shape 108"/>
          <p:cNvSpPr txBox="1">
            <a:spLocks noGrp="1"/>
          </p:cNvSpPr>
          <p:nvPr>
            <p:ph type="title"/>
          </p:nvPr>
        </p:nvSpPr>
        <p:spPr>
          <a:prstGeom prst="rect">
            <a:avLst/>
          </a:prstGeom>
        </p:spPr>
        <p:txBody>
          <a:bodyPr lIns="91425" tIns="91425" rIns="91425" bIns="91425" anchor="t" anchorCtr="0">
            <a:noAutofit/>
          </a:bodyPr>
          <a:lstStyle/>
          <a:p>
            <a:pPr lvl="0">
              <a:spcBef>
                <a:spcPts val="0"/>
              </a:spcBef>
              <a:buNone/>
            </a:pPr>
            <a:r>
              <a:rPr lang="en" dirty="0"/>
              <a:t>BB Kings</a:t>
            </a:r>
          </a:p>
        </p:txBody>
      </p:sp>
      <p:sp>
        <p:nvSpPr>
          <p:cNvPr id="109" name="Shape 109"/>
          <p:cNvSpPr txBox="1">
            <a:spLocks noGrp="1"/>
          </p:cNvSpPr>
          <p:nvPr>
            <p:ph type="body" idx="1"/>
          </p:nvPr>
        </p:nvSpPr>
        <p:spPr>
          <a:xfrm>
            <a:off x="311700" y="2571750"/>
            <a:ext cx="8520600" cy="2345156"/>
          </a:xfrm>
          <a:prstGeom prst="rect">
            <a:avLst/>
          </a:prstGeom>
        </p:spPr>
        <p:txBody>
          <a:bodyPr lIns="91425" tIns="91425" rIns="91425" bIns="91425" anchor="t" anchorCtr="0">
            <a:noAutofit/>
          </a:bodyPr>
          <a:lstStyle/>
          <a:p>
            <a:pPr lvl="0">
              <a:spcBef>
                <a:spcPts val="0"/>
              </a:spcBef>
              <a:buNone/>
            </a:pPr>
            <a:r>
              <a:rPr lang="en" dirty="0">
                <a:solidFill>
                  <a:srgbClr val="000000"/>
                </a:solidFill>
              </a:rPr>
              <a:t>B.B. King Blues Club is one of NYC's premier Live Music Venues &amp; Supperclubs. </a:t>
            </a:r>
          </a:p>
          <a:p>
            <a:pPr lvl="0">
              <a:spcBef>
                <a:spcPts val="0"/>
              </a:spcBef>
              <a:buNone/>
            </a:pPr>
            <a:r>
              <a:rPr lang="en" dirty="0">
                <a:solidFill>
                  <a:srgbClr val="000000"/>
                </a:solidFill>
              </a:rPr>
              <a:t>Since opening in 2000, BB Kings has hosted some of the greatest </a:t>
            </a:r>
            <a:r>
              <a:rPr lang="en-CA" dirty="0">
                <a:solidFill>
                  <a:srgbClr val="000000"/>
                </a:solidFill>
              </a:rPr>
              <a:t>music </a:t>
            </a:r>
            <a:r>
              <a:rPr lang="en" dirty="0">
                <a:solidFill>
                  <a:srgbClr val="000000"/>
                </a:solidFill>
              </a:rPr>
              <a:t>legends.</a:t>
            </a:r>
          </a:p>
          <a:p>
            <a:pPr lvl="0">
              <a:spcBef>
                <a:spcPts val="0"/>
              </a:spcBef>
              <a:buNone/>
            </a:pPr>
            <a:r>
              <a:rPr lang="en" dirty="0">
                <a:solidFill>
                  <a:srgbClr val="000000"/>
                </a:solidFill>
              </a:rPr>
              <a:t>Aretha Franklin, James Brown, Alicia Keys, The Allman Brothers, G</a:t>
            </a:r>
            <a:r>
              <a:rPr lang="en-CA" dirty="0">
                <a:solidFill>
                  <a:srgbClr val="000000"/>
                </a:solidFill>
              </a:rPr>
              <a:t>i</a:t>
            </a:r>
            <a:r>
              <a:rPr lang="en" dirty="0">
                <a:solidFill>
                  <a:srgbClr val="000000"/>
                </a:solidFill>
              </a:rPr>
              <a:t>psy Kings, ZZ Top, &amp; Jay Z have all performed on its stage, making it a must see destination for anyone who loves live music</a:t>
            </a:r>
          </a:p>
          <a:p>
            <a:pPr lvl="0">
              <a:spcBef>
                <a:spcPts val="0"/>
              </a:spcBef>
              <a:buNone/>
            </a:pPr>
            <a:endParaRPr dirty="0">
              <a:solidFill>
                <a:srgbClr val="000000"/>
              </a:solidFill>
            </a:endParaRPr>
          </a:p>
          <a:p>
            <a:pPr lvl="0">
              <a:spcBef>
                <a:spcPts val="0"/>
              </a:spcBef>
              <a:buNone/>
            </a:pPr>
            <a:endParaRPr dirty="0">
              <a:solidFill>
                <a:srgbClr val="000000"/>
              </a:solidFill>
            </a:endParaRPr>
          </a:p>
          <a:p>
            <a:pPr lvl="0">
              <a:spcBef>
                <a:spcPts val="0"/>
              </a:spcBef>
              <a:buNone/>
            </a:pPr>
            <a:endParaRPr dirty="0">
              <a:solidFill>
                <a:srgbClr val="000000"/>
              </a:solidFill>
            </a:endParaRPr>
          </a:p>
          <a:p>
            <a:pPr lvl="0">
              <a:spcBef>
                <a:spcPts val="0"/>
              </a:spcBef>
              <a:buNone/>
            </a:pPr>
            <a:endParaRPr dirty="0"/>
          </a:p>
          <a:p>
            <a:pPr lvl="0">
              <a:spcBef>
                <a:spcPts val="0"/>
              </a:spcBef>
              <a:buNone/>
            </a:pPr>
            <a:endParaRPr dirty="0"/>
          </a:p>
          <a:p>
            <a:pPr lvl="0">
              <a:spcBef>
                <a:spcPts val="0"/>
              </a:spcBef>
              <a:buNone/>
            </a:pPr>
            <a:r>
              <a:rPr lang="en" dirty="0"/>
              <a:t>http://www.bbkingblues.com/bio.php?id=8650</a:t>
            </a:r>
          </a:p>
        </p:txBody>
      </p:sp>
      <p:pic>
        <p:nvPicPr>
          <p:cNvPr id="3" name="Picture 2">
            <a:extLst>
              <a:ext uri="{FF2B5EF4-FFF2-40B4-BE49-F238E27FC236}">
                <a16:creationId xmlns:a16="http://schemas.microsoft.com/office/drawing/2014/main" id="{7240B65C-74DB-4A1D-84D5-F8E2D6A59CB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53046" y="1246159"/>
            <a:ext cx="1418369" cy="1080000"/>
          </a:xfrm>
          <a:prstGeom prst="rect">
            <a:avLst/>
          </a:prstGeom>
        </p:spPr>
      </p:pic>
      <p:pic>
        <p:nvPicPr>
          <p:cNvPr id="5" name="Picture 4">
            <a:extLst>
              <a:ext uri="{FF2B5EF4-FFF2-40B4-BE49-F238E27FC236}">
                <a16:creationId xmlns:a16="http://schemas.microsoft.com/office/drawing/2014/main" id="{2952A210-9366-4843-BA4C-DA3F2405F4C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168250" y="1246159"/>
            <a:ext cx="1919759" cy="1080000"/>
          </a:xfrm>
          <a:prstGeom prst="rect">
            <a:avLst/>
          </a:prstGeom>
        </p:spPr>
      </p:pic>
      <p:pic>
        <p:nvPicPr>
          <p:cNvPr id="9" name="Picture 8">
            <a:extLst>
              <a:ext uri="{FF2B5EF4-FFF2-40B4-BE49-F238E27FC236}">
                <a16:creationId xmlns:a16="http://schemas.microsoft.com/office/drawing/2014/main" id="{DB00D50E-0C82-4538-9E50-B7A24A0210FA}"/>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3673305" y="1246159"/>
            <a:ext cx="1350000" cy="1080000"/>
          </a:xfrm>
          <a:prstGeom prst="rect">
            <a:avLst/>
          </a:prstGeom>
        </p:spPr>
      </p:pic>
      <p:pic>
        <p:nvPicPr>
          <p:cNvPr id="11" name="Picture 10">
            <a:extLst>
              <a:ext uri="{FF2B5EF4-FFF2-40B4-BE49-F238E27FC236}">
                <a16:creationId xmlns:a16="http://schemas.microsoft.com/office/drawing/2014/main" id="{BE0BCB67-9A85-44CA-A725-89ABF5A0708F}"/>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7232954" y="1246159"/>
            <a:ext cx="1458000" cy="1080000"/>
          </a:xfrm>
          <a:prstGeom prst="rect">
            <a:avLst/>
          </a:prstGeom>
        </p:spPr>
      </p:pic>
      <p:pic>
        <p:nvPicPr>
          <p:cNvPr id="13" name="Picture 12">
            <a:extLst>
              <a:ext uri="{FF2B5EF4-FFF2-40B4-BE49-F238E27FC236}">
                <a16:creationId xmlns:a16="http://schemas.microsoft.com/office/drawing/2014/main" id="{5AD0E740-4A3C-4EAD-B372-60EF0507641E}"/>
              </a:ext>
            </a:extLst>
          </p:cNvPr>
          <p:cNvPicPr>
            <a:picLocks noChangeAspect="1"/>
          </p:cNvPicPr>
          <p:nvPr/>
        </p:nvPicPr>
        <p:blipFill>
          <a:blip r:embed="rId7"/>
          <a:stretch>
            <a:fillRect/>
          </a:stretch>
        </p:blipFill>
        <p:spPr>
          <a:xfrm>
            <a:off x="2016360" y="1246159"/>
            <a:ext cx="1512000" cy="10800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C2D81-DD67-468B-BD21-52042F55D237}"/>
              </a:ext>
            </a:extLst>
          </p:cNvPr>
          <p:cNvSpPr>
            <a:spLocks noGrp="1"/>
          </p:cNvSpPr>
          <p:nvPr>
            <p:ph type="title"/>
          </p:nvPr>
        </p:nvSpPr>
        <p:spPr/>
        <p:txBody>
          <a:bodyPr/>
          <a:lstStyle/>
          <a:p>
            <a:r>
              <a:rPr lang="en-US" dirty="0"/>
              <a:t>BB King’s Blues Bar / Lucille’s </a:t>
            </a:r>
          </a:p>
        </p:txBody>
      </p:sp>
      <p:pic>
        <p:nvPicPr>
          <p:cNvPr id="5" name="Picture 4">
            <a:extLst>
              <a:ext uri="{FF2B5EF4-FFF2-40B4-BE49-F238E27FC236}">
                <a16:creationId xmlns:a16="http://schemas.microsoft.com/office/drawing/2014/main" id="{B18DE6E4-6E25-41E0-8ED3-A51BD94DF69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66548" y="3045067"/>
            <a:ext cx="3667125" cy="1892808"/>
          </a:xfrm>
          <a:prstGeom prst="rect">
            <a:avLst/>
          </a:prstGeom>
        </p:spPr>
      </p:pic>
      <p:pic>
        <p:nvPicPr>
          <p:cNvPr id="9" name="Picture 8">
            <a:extLst>
              <a:ext uri="{FF2B5EF4-FFF2-40B4-BE49-F238E27FC236}">
                <a16:creationId xmlns:a16="http://schemas.microsoft.com/office/drawing/2014/main" id="{6E25AF62-658B-4A59-A5A3-75569DF08054}"/>
              </a:ext>
            </a:extLst>
          </p:cNvPr>
          <p:cNvPicPr>
            <a:picLocks/>
          </p:cNvPicPr>
          <p:nvPr/>
        </p:nvPicPr>
        <p:blipFill rotWithShape="1">
          <a:blip r:embed="rId4" cstate="hqprint">
            <a:extLst>
              <a:ext uri="{28A0092B-C50C-407E-A947-70E740481C1C}">
                <a14:useLocalDpi xmlns:a14="http://schemas.microsoft.com/office/drawing/2010/main"/>
              </a:ext>
              <a:ext uri="{837473B0-CC2E-450A-ABE3-18F120FF3D39}">
                <a1611:picAttrSrcUrl xmlns:a1611="http://schemas.microsoft.com/office/drawing/2016/11/main" r:id="rId5"/>
              </a:ext>
            </a:extLst>
          </a:blip>
          <a:srcRect/>
          <a:stretch/>
        </p:blipFill>
        <p:spPr>
          <a:xfrm>
            <a:off x="879438" y="1216110"/>
            <a:ext cx="3641344" cy="1737360"/>
          </a:xfrm>
          <a:prstGeom prst="rect">
            <a:avLst/>
          </a:prstGeom>
        </p:spPr>
      </p:pic>
      <p:pic>
        <p:nvPicPr>
          <p:cNvPr id="11" name="Picture 10">
            <a:extLst>
              <a:ext uri="{FF2B5EF4-FFF2-40B4-BE49-F238E27FC236}">
                <a16:creationId xmlns:a16="http://schemas.microsoft.com/office/drawing/2014/main" id="{22691E7E-F107-435C-A54C-D4086D42A268}"/>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4625907" y="1216110"/>
            <a:ext cx="3647248" cy="1737360"/>
          </a:xfrm>
          <a:prstGeom prst="rect">
            <a:avLst/>
          </a:prstGeom>
        </p:spPr>
      </p:pic>
      <p:pic>
        <p:nvPicPr>
          <p:cNvPr id="12" name="Picture 11">
            <a:extLst>
              <a:ext uri="{FF2B5EF4-FFF2-40B4-BE49-F238E27FC236}">
                <a16:creationId xmlns:a16="http://schemas.microsoft.com/office/drawing/2014/main" id="{311A5CBF-5333-40A0-94B3-5003BEB633B6}"/>
              </a:ext>
            </a:extLst>
          </p:cNvPr>
          <p:cNvPicPr>
            <a:picLocks/>
          </p:cNvPicPr>
          <p:nvPr/>
        </p:nvPicPr>
        <p:blipFill rotWithShape="1">
          <a:blip r:embed="rId7" cstate="hqprint">
            <a:extLst>
              <a:ext uri="{28A0092B-C50C-407E-A947-70E740481C1C}">
                <a14:useLocalDpi xmlns:a14="http://schemas.microsoft.com/office/drawing/2010/main"/>
              </a:ext>
            </a:extLst>
          </a:blip>
          <a:srcRect t="-107"/>
          <a:stretch/>
        </p:blipFill>
        <p:spPr>
          <a:xfrm>
            <a:off x="4625907" y="3049639"/>
            <a:ext cx="3647248" cy="1883664"/>
          </a:xfrm>
          <a:prstGeom prst="rect">
            <a:avLst/>
          </a:prstGeom>
        </p:spPr>
      </p:pic>
    </p:spTree>
    <p:extLst>
      <p:ext uri="{BB962C8B-B14F-4D97-AF65-F5344CB8AC3E}">
        <p14:creationId xmlns:p14="http://schemas.microsoft.com/office/powerpoint/2010/main" val="4818449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8F11F7-5B70-47D5-9BA8-801E69B07BFF}"/>
              </a:ext>
            </a:extLst>
          </p:cNvPr>
          <p:cNvPicPr>
            <a:picLocks noChangeAspect="1"/>
          </p:cNvPicPr>
          <p:nvPr/>
        </p:nvPicPr>
        <p:blipFill>
          <a:blip r:embed="rId3"/>
          <a:stretch>
            <a:fillRect/>
          </a:stretch>
        </p:blipFill>
        <p:spPr>
          <a:xfrm>
            <a:off x="415680" y="1329818"/>
            <a:ext cx="1449462" cy="1394382"/>
          </a:xfrm>
          <a:prstGeom prst="rect">
            <a:avLst/>
          </a:prstGeom>
        </p:spPr>
      </p:pic>
      <p:pic>
        <p:nvPicPr>
          <p:cNvPr id="7" name="Picture 6">
            <a:extLst>
              <a:ext uri="{FF2B5EF4-FFF2-40B4-BE49-F238E27FC236}">
                <a16:creationId xmlns:a16="http://schemas.microsoft.com/office/drawing/2014/main" id="{DD3B96DD-54DD-4AD3-811A-F6C6D301683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162904" y="1152475"/>
            <a:ext cx="1420804" cy="1863441"/>
          </a:xfrm>
          <a:prstGeom prst="rect">
            <a:avLst/>
          </a:prstGeom>
        </p:spPr>
      </p:pic>
      <p:pic>
        <p:nvPicPr>
          <p:cNvPr id="9" name="Picture 8">
            <a:extLst>
              <a:ext uri="{FF2B5EF4-FFF2-40B4-BE49-F238E27FC236}">
                <a16:creationId xmlns:a16="http://schemas.microsoft.com/office/drawing/2014/main" id="{EE41696A-886C-40A6-AC09-955D6C2FA62F}"/>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250724" y="1372894"/>
            <a:ext cx="2468012" cy="1388257"/>
          </a:xfrm>
          <a:prstGeom prst="rect">
            <a:avLst/>
          </a:prstGeom>
        </p:spPr>
      </p:pic>
      <p:pic>
        <p:nvPicPr>
          <p:cNvPr id="11" name="Picture 10">
            <a:extLst>
              <a:ext uri="{FF2B5EF4-FFF2-40B4-BE49-F238E27FC236}">
                <a16:creationId xmlns:a16="http://schemas.microsoft.com/office/drawing/2014/main" id="{6678D5E8-0BE7-489F-A6E4-B72EA6133C4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768064" y="3171991"/>
            <a:ext cx="2182123" cy="1455459"/>
          </a:xfrm>
          <a:prstGeom prst="rect">
            <a:avLst/>
          </a:prstGeom>
        </p:spPr>
      </p:pic>
      <p:pic>
        <p:nvPicPr>
          <p:cNvPr id="13" name="Picture 12">
            <a:extLst>
              <a:ext uri="{FF2B5EF4-FFF2-40B4-BE49-F238E27FC236}">
                <a16:creationId xmlns:a16="http://schemas.microsoft.com/office/drawing/2014/main" id="{8D51990D-A096-4849-9C32-DF2605F7D024}"/>
              </a:ext>
            </a:extLst>
          </p:cNvPr>
          <p:cNvPicPr>
            <a:picLocks noChangeAspect="1"/>
          </p:cNvPicPr>
          <p:nvPr/>
        </p:nvPicPr>
        <p:blipFill>
          <a:blip r:embed="rId7"/>
          <a:stretch>
            <a:fillRect/>
          </a:stretch>
        </p:blipFill>
        <p:spPr>
          <a:xfrm>
            <a:off x="3281362" y="21688"/>
            <a:ext cx="2581275" cy="1266825"/>
          </a:xfrm>
          <a:prstGeom prst="rect">
            <a:avLst/>
          </a:prstGeom>
        </p:spPr>
      </p:pic>
      <p:pic>
        <p:nvPicPr>
          <p:cNvPr id="15" name="Picture 14">
            <a:extLst>
              <a:ext uri="{FF2B5EF4-FFF2-40B4-BE49-F238E27FC236}">
                <a16:creationId xmlns:a16="http://schemas.microsoft.com/office/drawing/2014/main" id="{037A8721-56AD-46C0-AC39-CE925246A590}"/>
              </a:ext>
            </a:extLst>
          </p:cNvPr>
          <p:cNvPicPr>
            <a:picLocks noChangeAspect="1"/>
          </p:cNvPicPr>
          <p:nvPr/>
        </p:nvPicPr>
        <p:blipFill>
          <a:blip r:embed="rId8"/>
          <a:stretch>
            <a:fillRect/>
          </a:stretch>
        </p:blipFill>
        <p:spPr>
          <a:xfrm>
            <a:off x="6286372" y="2794102"/>
            <a:ext cx="2525978" cy="1421831"/>
          </a:xfrm>
          <a:prstGeom prst="rect">
            <a:avLst/>
          </a:prstGeom>
        </p:spPr>
      </p:pic>
      <p:pic>
        <p:nvPicPr>
          <p:cNvPr id="17" name="Picture 16">
            <a:extLst>
              <a:ext uri="{FF2B5EF4-FFF2-40B4-BE49-F238E27FC236}">
                <a16:creationId xmlns:a16="http://schemas.microsoft.com/office/drawing/2014/main" id="{FE4950E9-9565-4A90-AB18-312C96147EC3}"/>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441447" y="3266633"/>
            <a:ext cx="1975561" cy="1266174"/>
          </a:xfrm>
          <a:prstGeom prst="rect">
            <a:avLst/>
          </a:prstGeom>
        </p:spPr>
      </p:pic>
      <p:pic>
        <p:nvPicPr>
          <p:cNvPr id="19" name="Picture 18">
            <a:extLst>
              <a:ext uri="{FF2B5EF4-FFF2-40B4-BE49-F238E27FC236}">
                <a16:creationId xmlns:a16="http://schemas.microsoft.com/office/drawing/2014/main" id="{0129811B-4EC6-4898-A49C-87F87AA8AE36}"/>
              </a:ext>
            </a:extLst>
          </p:cNvPr>
          <p:cNvPicPr>
            <a:picLocks noChangeAspect="1"/>
          </p:cNvPicPr>
          <p:nvPr/>
        </p:nvPicPr>
        <p:blipFill>
          <a:blip r:embed="rId10"/>
          <a:stretch>
            <a:fillRect/>
          </a:stretch>
        </p:blipFill>
        <p:spPr>
          <a:xfrm>
            <a:off x="6923285" y="1267505"/>
            <a:ext cx="1709160" cy="898181"/>
          </a:xfrm>
          <a:prstGeom prst="rect">
            <a:avLst/>
          </a:prstGeom>
        </p:spPr>
      </p:pic>
      <p:pic>
        <p:nvPicPr>
          <p:cNvPr id="20" name="Picture 19">
            <a:extLst>
              <a:ext uri="{FF2B5EF4-FFF2-40B4-BE49-F238E27FC236}">
                <a16:creationId xmlns:a16="http://schemas.microsoft.com/office/drawing/2014/main" id="{DD16C535-623E-4A5D-A636-9FB76510878C}"/>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5087452" y="3464745"/>
            <a:ext cx="1061655" cy="1502375"/>
          </a:xfrm>
          <a:prstGeom prst="rect">
            <a:avLst/>
          </a:prstGeom>
        </p:spPr>
      </p:pic>
    </p:spTree>
    <p:extLst>
      <p:ext uri="{BB962C8B-B14F-4D97-AF65-F5344CB8AC3E}">
        <p14:creationId xmlns:p14="http://schemas.microsoft.com/office/powerpoint/2010/main" val="923713572"/>
      </p:ext>
    </p:extLst>
  </p:cSld>
  <p:clrMapOvr>
    <a:masterClrMapping/>
  </p:clrMapOvr>
</p:sld>
</file>

<file path=ppt/theme/theme1.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25609</TotalTime>
  <Words>3241</Words>
  <Application>Microsoft Office PowerPoint</Application>
  <PresentationFormat>On-screen Show (16:9)</PresentationFormat>
  <Paragraphs>338</Paragraphs>
  <Slides>52</Slides>
  <Notes>51</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59" baseType="lpstr">
      <vt:lpstr>Arial</vt:lpstr>
      <vt:lpstr>Courier New</vt:lpstr>
      <vt:lpstr>inherit</vt:lpstr>
      <vt:lpstr>letter-gothic-std</vt:lpstr>
      <vt:lpstr>Open Sans</vt:lpstr>
      <vt:lpstr>simple-light-2</vt:lpstr>
      <vt:lpstr>Image</vt:lpstr>
      <vt:lpstr>Data Science in Practice:  Examining events in social media</vt:lpstr>
      <vt:lpstr>Everyone Deserves SuprFanz.</vt:lpstr>
      <vt:lpstr>Agenda:</vt:lpstr>
      <vt:lpstr>PowerPoint Presentation</vt:lpstr>
      <vt:lpstr>Meet the Team</vt:lpstr>
      <vt:lpstr>Cosmic Blues Band</vt:lpstr>
      <vt:lpstr>BB Kings</vt:lpstr>
      <vt:lpstr>BB King’s Blues Bar / Lucille’s </vt:lpstr>
      <vt:lpstr>PowerPoint Presentation</vt:lpstr>
      <vt:lpstr>PowerPoint Presentation</vt:lpstr>
      <vt:lpstr>What does SuprFanz do?</vt:lpstr>
      <vt:lpstr>How does SuprFanz do it?</vt:lpstr>
      <vt:lpstr>A Recommendation Engine for Event Promoters!</vt:lpstr>
      <vt:lpstr>PowerPoint Presentation</vt:lpstr>
      <vt:lpstr>SuprFanz Works!</vt:lpstr>
      <vt:lpstr>Harness the power of the Graph</vt:lpstr>
      <vt:lpstr>A great reference</vt:lpstr>
      <vt:lpstr>Why Neo4j?</vt:lpstr>
      <vt:lpstr>Property Graph </vt:lpstr>
      <vt:lpstr>Property Graph example</vt:lpstr>
      <vt:lpstr>Data Science can help us help our customers </vt:lpstr>
      <vt:lpstr>Data points for predicting attendance:</vt:lpstr>
      <vt:lpstr>PowerPoint Presentation</vt:lpstr>
      <vt:lpstr>PowerPoint Presentation</vt:lpstr>
      <vt:lpstr>Eigenvector Centrality</vt:lpstr>
      <vt:lpstr>Triadic Closures </vt:lpstr>
      <vt:lpstr>Triadic Closures </vt:lpstr>
      <vt:lpstr>Triadic Closures </vt:lpstr>
      <vt:lpstr>PowerPoint Presentation</vt:lpstr>
      <vt:lpstr>Putting these concepts into Practice</vt:lpstr>
      <vt:lpstr>                           Neo4j Community-Graph </vt:lpstr>
      <vt:lpstr>Community-Graph</vt:lpstr>
      <vt:lpstr>Community-Graph Data Model</vt:lpstr>
      <vt:lpstr>Graph Algorithms Plugin for Neo4j</vt:lpstr>
      <vt:lpstr>Page Rank: Twitter</vt:lpstr>
      <vt:lpstr>Top Ranker’s Graph</vt:lpstr>
      <vt:lpstr>Betweenness Centrality: Meetup</vt:lpstr>
      <vt:lpstr>Example of Meetup Betweenness Centrality</vt:lpstr>
      <vt:lpstr>Triangle Counting</vt:lpstr>
      <vt:lpstr>Triangle Clustering Coefficient</vt:lpstr>
      <vt:lpstr>Triangle Count for Twitter Tags</vt:lpstr>
      <vt:lpstr>Degree Count: Facebook</vt:lpstr>
      <vt:lpstr>Degree Count: Facebook</vt:lpstr>
      <vt:lpstr>Shortest Path: Facebook</vt:lpstr>
      <vt:lpstr>Shortest Path: Facebook</vt:lpstr>
      <vt:lpstr>Just a glimpse</vt:lpstr>
      <vt:lpstr>Tools from SuprFanz</vt:lpstr>
      <vt:lpstr>Contact SuprFanz</vt:lpstr>
      <vt:lpstr>SuprFanz Bay Area Meetups</vt:lpstr>
      <vt:lpstr>In Closing </vt:lpstr>
      <vt:lpstr>Helpful links for learning the material covered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Science in Practice: Importing and Visualizing Facebook Data Using Graphs!</dc:title>
  <dc:creator>cosmicray</dc:creator>
  <cp:lastModifiedBy>Jen Doyon</cp:lastModifiedBy>
  <cp:revision>664</cp:revision>
  <dcterms:modified xsi:type="dcterms:W3CDTF">2018-03-03T04:21:54Z</dcterms:modified>
</cp:coreProperties>
</file>